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Calibri (MS)" panose="020B0604020202020204" charset="0"/>
      <p:regular r:id="rId25"/>
    </p:embeddedFont>
    <p:embeddedFont>
      <p:font typeface="Calibri (MS) Bold" panose="020B0604020202020204" charset="0"/>
      <p:regular r:id="rId26"/>
    </p:embeddedFont>
    <p:embeddedFont>
      <p:font typeface="Calibri (MS) Bold Italics" panose="020B0604020202020204" charset="0"/>
      <p:regular r:id="rId27"/>
    </p:embeddedFont>
    <p:embeddedFont>
      <p:font typeface="Calibri (MS) Italics" panose="020B0604020202020204" charset="0"/>
      <p:regular r:id="rId28"/>
    </p:embeddedFont>
    <p:embeddedFont>
      <p:font typeface="Georgia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387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01.03.2026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jpe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hyperlink" Target="https://www.cs.us.es/~fsancho/Blog/posts/Simulated_Annealing_in_NetLogo.md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B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87200" y="-4572000"/>
            <a:ext cx="12801600" cy="12801600"/>
            <a:chOff x="0" y="0"/>
            <a:chExt cx="17068800" cy="17068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68800" cy="17068800"/>
            </a:xfrm>
            <a:custGeom>
              <a:avLst/>
              <a:gdLst/>
              <a:ahLst/>
              <a:cxnLst/>
              <a:rect l="l" t="t" r="r" b="b"/>
              <a:pathLst>
                <a:path w="17068800" h="17068800">
                  <a:moveTo>
                    <a:pt x="0" y="8534400"/>
                  </a:moveTo>
                  <a:cubicBezTo>
                    <a:pt x="0" y="3820922"/>
                    <a:pt x="3820922" y="0"/>
                    <a:pt x="8534400" y="0"/>
                  </a:cubicBezTo>
                  <a:cubicBezTo>
                    <a:pt x="13247878" y="0"/>
                    <a:pt x="17068800" y="3820922"/>
                    <a:pt x="17068800" y="8534400"/>
                  </a:cubicBezTo>
                  <a:cubicBezTo>
                    <a:pt x="17068800" y="13247878"/>
                    <a:pt x="13247878" y="17068800"/>
                    <a:pt x="8534400" y="17068800"/>
                  </a:cubicBezTo>
                  <a:cubicBezTo>
                    <a:pt x="3820922" y="17068800"/>
                    <a:pt x="0" y="13247878"/>
                    <a:pt x="0" y="8534400"/>
                  </a:cubicBezTo>
                  <a:close/>
                </a:path>
              </a:pathLst>
            </a:custGeom>
            <a:solidFill>
              <a:srgbClr val="0D9488">
                <a:alpha val="1961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3716000" y="-2743200"/>
            <a:ext cx="9144000" cy="9144000"/>
            <a:chOff x="0" y="0"/>
            <a:chExt cx="12192000" cy="12192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92000" cy="12192000"/>
            </a:xfrm>
            <a:custGeom>
              <a:avLst/>
              <a:gdLst/>
              <a:ahLst/>
              <a:cxnLst/>
              <a:rect l="l" t="t" r="r" b="b"/>
              <a:pathLst>
                <a:path w="12192000" h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14B8A6">
                <a:alpha val="78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160" y="1280160"/>
            <a:ext cx="1280160" cy="1280160"/>
            <a:chOff x="0" y="0"/>
            <a:chExt cx="1706880" cy="170688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1706880" cy="1706880"/>
            </a:xfrm>
            <a:custGeom>
              <a:avLst/>
              <a:gdLst/>
              <a:ahLst/>
              <a:cxnLst/>
              <a:rect l="l" t="t" r="r" b="b"/>
              <a:pathLst>
                <a:path w="1706880" h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80160" y="2926080"/>
            <a:ext cx="13716000" cy="2743200"/>
            <a:chOff x="0" y="0"/>
            <a:chExt cx="18288000" cy="3657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288000" cy="3657600"/>
            </a:xfrm>
            <a:custGeom>
              <a:avLst/>
              <a:gdLst/>
              <a:ahLst/>
              <a:cxnLst/>
              <a:rect l="l" t="t" r="r" b="b"/>
              <a:pathLst>
                <a:path w="18288000" h="3657600">
                  <a:moveTo>
                    <a:pt x="0" y="0"/>
                  </a:moveTo>
                  <a:lnTo>
                    <a:pt x="18288000" y="0"/>
                  </a:lnTo>
                  <a:lnTo>
                    <a:pt x="18288000" y="3657600"/>
                  </a:lnTo>
                  <a:lnTo>
                    <a:pt x="0" y="365760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47425" b="-47425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85725"/>
              <a:ext cx="18288000" cy="3743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976"/>
                </a:lnSpc>
              </a:pPr>
              <a:r>
                <a:rPr lang="en-US" sz="68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Project 1</a:t>
              </a:r>
            </a:p>
            <a:p>
              <a:pPr algn="l">
                <a:lnSpc>
                  <a:spcPts val="8184"/>
                </a:lnSpc>
              </a:pPr>
              <a:r>
                <a:rPr lang="en-US" sz="62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AutoML algorithm for regression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80160" y="5760720"/>
            <a:ext cx="12801600" cy="731520"/>
            <a:chOff x="0" y="0"/>
            <a:chExt cx="17068800" cy="97536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068800" cy="975360"/>
            </a:xfrm>
            <a:custGeom>
              <a:avLst/>
              <a:gdLst/>
              <a:ahLst/>
              <a:cxnLst/>
              <a:rect l="l" t="t" r="r" b="b"/>
              <a:pathLst>
                <a:path w="17068800" h="975360">
                  <a:moveTo>
                    <a:pt x="0" y="0"/>
                  </a:moveTo>
                  <a:lnTo>
                    <a:pt x="17068800" y="0"/>
                  </a:lnTo>
                  <a:lnTo>
                    <a:pt x="170688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290988" b="-29098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7068800" cy="104203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Central European University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80160" y="6766560"/>
            <a:ext cx="4572000" cy="73152"/>
            <a:chOff x="0" y="0"/>
            <a:chExt cx="6096000" cy="9753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96000" cy="97536"/>
            </a:xfrm>
            <a:custGeom>
              <a:avLst/>
              <a:gdLst/>
              <a:ahLst/>
              <a:cxnLst/>
              <a:rect l="l" t="t" r="r" b="b"/>
              <a:pathLst>
                <a:path w="6096000" h="97536">
                  <a:moveTo>
                    <a:pt x="0" y="0"/>
                  </a:moveTo>
                  <a:lnTo>
                    <a:pt x="6096000" y="0"/>
                  </a:lnTo>
                  <a:lnTo>
                    <a:pt x="6096000" y="97536"/>
                  </a:lnTo>
                  <a:lnTo>
                    <a:pt x="0" y="97536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80160" y="7223760"/>
            <a:ext cx="14630400" cy="640080"/>
            <a:chOff x="0" y="0"/>
            <a:chExt cx="19507200" cy="85344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9507200" cy="853440"/>
            </a:xfrm>
            <a:custGeom>
              <a:avLst/>
              <a:gdLst/>
              <a:ahLst/>
              <a:cxnLst/>
              <a:rect l="l" t="t" r="r" b="b"/>
              <a:pathLst>
                <a:path w="19507200" h="853440">
                  <a:moveTo>
                    <a:pt x="0" y="0"/>
                  </a:moveTo>
                  <a:lnTo>
                    <a:pt x="19507200" y="0"/>
                  </a:lnTo>
                  <a:lnTo>
                    <a:pt x="19507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395372" b="-39537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9507200" cy="9010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David Diestre Rubio  •  Juan Roset Moreno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0160" y="8046720"/>
            <a:ext cx="14630400" cy="548640"/>
            <a:chOff x="0" y="0"/>
            <a:chExt cx="19507200" cy="73152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507200" cy="731520"/>
            </a:xfrm>
            <a:custGeom>
              <a:avLst/>
              <a:gdLst/>
              <a:ahLst/>
              <a:cxnLst/>
              <a:rect l="l" t="t" r="r" b="b"/>
              <a:pathLst>
                <a:path w="19507200" h="731520">
                  <a:moveTo>
                    <a:pt x="0" y="0"/>
                  </a:moveTo>
                  <a:lnTo>
                    <a:pt x="19507200" y="0"/>
                  </a:lnTo>
                  <a:lnTo>
                    <a:pt x="19507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469601" b="-46960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950720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160"/>
                </a:lnSpc>
              </a:pPr>
              <a:r>
                <a:rPr lang="en-US" sz="18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  |  Winter 2026  |  Nysret Musliu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Machine Learning models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7280" y="2011680"/>
            <a:ext cx="3840480" cy="6949440"/>
            <a:chOff x="0" y="0"/>
            <a:chExt cx="5120640" cy="92659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7280" y="2011680"/>
            <a:ext cx="3840480" cy="914400"/>
            <a:chOff x="0" y="0"/>
            <a:chExt cx="5120640" cy="12192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97280" y="2103120"/>
            <a:ext cx="3840480" cy="731520"/>
            <a:chOff x="0" y="0"/>
            <a:chExt cx="5120640" cy="97536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0"/>
              <a:ext cx="5120640" cy="9753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Polynomial Regressor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90650" y="3253740"/>
            <a:ext cx="3293745" cy="423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just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degree</a:t>
            </a: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model complexity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degree mask</a:t>
            </a: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active polynomial orders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regularization</a:t>
            </a: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prevent overfitting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alpha</a:t>
            </a: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log-scale moves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5303520" y="2011680"/>
            <a:ext cx="3840480" cy="6949440"/>
            <a:chOff x="0" y="0"/>
            <a:chExt cx="5120640" cy="92659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303520" y="2011680"/>
            <a:ext cx="3840480" cy="914400"/>
            <a:chOff x="0" y="0"/>
            <a:chExt cx="5120640" cy="1219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5303520" y="2103120"/>
            <a:ext cx="3840480" cy="731520"/>
            <a:chOff x="0" y="0"/>
            <a:chExt cx="5120640" cy="97536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KNN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5589270" y="3253740"/>
            <a:ext cx="3291840" cy="332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num neighbors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controls bias-variance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weights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uniform or distance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geometric distance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Manhattan or Euclidian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grpSp>
        <p:nvGrpSpPr>
          <p:cNvPr id="29" name="Group 29"/>
          <p:cNvGrpSpPr/>
          <p:nvPr/>
        </p:nvGrpSpPr>
        <p:grpSpPr>
          <a:xfrm>
            <a:off x="9509760" y="2011680"/>
            <a:ext cx="3840480" cy="6949440"/>
            <a:chOff x="0" y="0"/>
            <a:chExt cx="5120640" cy="92659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509760" y="2011680"/>
            <a:ext cx="3840480" cy="914400"/>
            <a:chOff x="0" y="0"/>
            <a:chExt cx="5120640" cy="12192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509760" y="2103120"/>
            <a:ext cx="3840480" cy="731520"/>
            <a:chOff x="0" y="0"/>
            <a:chExt cx="5120640" cy="9753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Random Forest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3716000" y="2011680"/>
            <a:ext cx="3840480" cy="6949440"/>
            <a:chOff x="0" y="0"/>
            <a:chExt cx="5120640" cy="926592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716000" y="2011680"/>
            <a:ext cx="3840480" cy="914400"/>
            <a:chOff x="0" y="0"/>
            <a:chExt cx="5120640" cy="12192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3716000" y="2103120"/>
            <a:ext cx="3840480" cy="731520"/>
            <a:chOff x="0" y="0"/>
            <a:chExt cx="5120640" cy="97536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MLP Regressor</a:t>
              </a:r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9810750" y="3253740"/>
            <a:ext cx="3291840" cy="423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num estimators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variance reduction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depth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structure complexity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min samples leaf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regularitzation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max features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diversity and randomness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14026515" y="3253740"/>
            <a:ext cx="3608070" cy="423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Hyperparameters</a:t>
            </a:r>
          </a:p>
          <a:p>
            <a:pPr algn="l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hidden layer size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architecture and complexity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alpha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weight regularitzation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learning rate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speed and stability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431801" lvl="1" indent="-215900" algn="l">
              <a:lnSpc>
                <a:spcPts val="2400"/>
              </a:lnSpc>
              <a:buFont typeface="Arial"/>
              <a:buChar char="•"/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activation</a:t>
            </a: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tanh or relu functions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Local Neighborhood Design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7280" y="2011680"/>
            <a:ext cx="3840480" cy="6949440"/>
            <a:chOff x="0" y="0"/>
            <a:chExt cx="5120640" cy="92659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7280" y="2011680"/>
            <a:ext cx="3840480" cy="914400"/>
            <a:chOff x="0" y="0"/>
            <a:chExt cx="5120640" cy="12192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97280" y="2103120"/>
            <a:ext cx="3840480" cy="731520"/>
            <a:chOff x="0" y="0"/>
            <a:chExt cx="5120640" cy="97536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0"/>
              <a:ext cx="5120640" cy="9753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Polynomial Regressor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90650" y="3253740"/>
            <a:ext cx="3293745" cy="393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just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60% flip one order in degree mask to turn degree on/off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change regularitzation among None, Lasso or Ridge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move alpha in log-space 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just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10% change degree in max degree by +1 or -1</a:t>
            </a:r>
          </a:p>
          <a:p>
            <a:pPr algn="just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5303520" y="2011680"/>
            <a:ext cx="3840480" cy="6949440"/>
            <a:chOff x="0" y="0"/>
            <a:chExt cx="5120640" cy="92659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303520" y="2011680"/>
            <a:ext cx="3840480" cy="914400"/>
            <a:chOff x="0" y="0"/>
            <a:chExt cx="5120640" cy="1219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5303520" y="2103120"/>
            <a:ext cx="3840480" cy="731520"/>
            <a:chOff x="0" y="0"/>
            <a:chExt cx="5120640" cy="97536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KNN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5589270" y="3253740"/>
            <a:ext cx="3291840" cy="393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70% move num neighbors by steps depending on the scale of the data, the steps can be small, normal or large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weights between unifrom and distance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distance p between Manhattan and Euclidian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grpSp>
        <p:nvGrpSpPr>
          <p:cNvPr id="29" name="Group 29"/>
          <p:cNvGrpSpPr/>
          <p:nvPr/>
        </p:nvGrpSpPr>
        <p:grpSpPr>
          <a:xfrm>
            <a:off x="9509760" y="2011680"/>
            <a:ext cx="3840480" cy="6949440"/>
            <a:chOff x="0" y="0"/>
            <a:chExt cx="5120640" cy="92659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509760" y="2011680"/>
            <a:ext cx="3840480" cy="914400"/>
            <a:chOff x="0" y="0"/>
            <a:chExt cx="5120640" cy="12192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509760" y="2103120"/>
            <a:ext cx="3840480" cy="731520"/>
            <a:chOff x="0" y="0"/>
            <a:chExt cx="5120640" cy="9753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Random Forest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3716000" y="2011680"/>
            <a:ext cx="3840480" cy="6949440"/>
            <a:chOff x="0" y="0"/>
            <a:chExt cx="5120640" cy="926592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120640" cy="9265920"/>
            </a:xfrm>
            <a:custGeom>
              <a:avLst/>
              <a:gdLst/>
              <a:ahLst/>
              <a:cxnLst/>
              <a:rect l="l" t="t" r="r" b="b"/>
              <a:pathLst>
                <a:path w="5120640" h="9265920">
                  <a:moveTo>
                    <a:pt x="0" y="0"/>
                  </a:moveTo>
                  <a:lnTo>
                    <a:pt x="5120640" y="0"/>
                  </a:lnTo>
                  <a:lnTo>
                    <a:pt x="512064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716000" y="2011680"/>
            <a:ext cx="3840480" cy="914400"/>
            <a:chOff x="0" y="0"/>
            <a:chExt cx="5120640" cy="12192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120640" cy="1219200"/>
            </a:xfrm>
            <a:custGeom>
              <a:avLst/>
              <a:gdLst/>
              <a:ahLst/>
              <a:cxnLst/>
              <a:rect l="l" t="t" r="r" b="b"/>
              <a:pathLst>
                <a:path w="5120640" h="1219200">
                  <a:moveTo>
                    <a:pt x="0" y="0"/>
                  </a:moveTo>
                  <a:lnTo>
                    <a:pt x="5120640" y="0"/>
                  </a:lnTo>
                  <a:lnTo>
                    <a:pt x="512064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3716000" y="2103120"/>
            <a:ext cx="3840480" cy="731520"/>
            <a:chOff x="0" y="0"/>
            <a:chExt cx="5120640" cy="97536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5120640" cy="975360"/>
            </a:xfrm>
            <a:custGeom>
              <a:avLst/>
              <a:gdLst/>
              <a:ahLst/>
              <a:cxnLst/>
              <a:rect l="l" t="t" r="r" b="b"/>
              <a:pathLst>
                <a:path w="5120640" h="975360">
                  <a:moveTo>
                    <a:pt x="0" y="0"/>
                  </a:moveTo>
                  <a:lnTo>
                    <a:pt x="5120640" y="0"/>
                  </a:lnTo>
                  <a:lnTo>
                    <a:pt x="512064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296" b="-5229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19050"/>
              <a:ext cx="512064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MLP Regressor</a:t>
              </a:r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9810750" y="3253740"/>
            <a:ext cx="3291840" cy="423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  <a:endParaRPr lang="en-US" sz="2000" b="1" i="1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25% change num estimators by +10 or -10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40% move max depth by +1 or -1, sometimes toggle to None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20% move min samples leaf by +1 or -1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15% toggle max features between sqrt, log, 0.5 and 1</a:t>
            </a:r>
          </a:p>
          <a:p>
            <a:pPr algn="l">
              <a:lnSpc>
                <a:spcPts val="2400"/>
              </a:lnSpc>
            </a:pPr>
            <a:endParaRPr lang="en-US" sz="20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14026515" y="3253740"/>
            <a:ext cx="3529965" cy="39344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1" i="1" dirty="0">
                <a:solidFill>
                  <a:srgbClr val="475569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New Neighbor state</a:t>
            </a:r>
          </a:p>
          <a:p>
            <a:pPr algn="l">
              <a:lnSpc>
                <a:spcPts val="1920"/>
              </a:lnSpc>
            </a:pPr>
            <a:endParaRPr lang="en-US" sz="2000" b="1" i="1" dirty="0">
              <a:solidFill>
                <a:srgbClr val="475569"/>
              </a:solidFill>
              <a:latin typeface="Calibri (MS) Bold Italics"/>
              <a:ea typeface="Calibri (MS) Bold Italics"/>
              <a:cs typeface="Calibri (MS) Bold Italics"/>
              <a:sym typeface="Calibri (MS) Bold Italics"/>
            </a:endParaRPr>
          </a:p>
          <a:p>
            <a:pPr algn="l">
              <a:lnSpc>
                <a:spcPts val="2400"/>
              </a:lnSpc>
            </a:pPr>
            <a:r>
              <a:rPr lang="en-US" sz="2000" i="1" dirty="0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70% to change hidden layers, but it only adds or removes one layer with 35% of the times</a:t>
            </a:r>
          </a:p>
          <a:p>
            <a:pPr algn="l">
              <a:lnSpc>
                <a:spcPts val="2400"/>
              </a:lnSpc>
            </a:pPr>
            <a:endParaRPr lang="en-US" sz="2000" i="1" dirty="0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 dirty="0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12% alpha moves in log-space</a:t>
            </a:r>
          </a:p>
          <a:p>
            <a:pPr algn="l">
              <a:lnSpc>
                <a:spcPts val="2400"/>
              </a:lnSpc>
            </a:pPr>
            <a:endParaRPr lang="en-US" sz="2000" i="1" dirty="0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 dirty="0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8% learning rate moves in log-space</a:t>
            </a:r>
          </a:p>
          <a:p>
            <a:pPr algn="l">
              <a:lnSpc>
                <a:spcPts val="2400"/>
              </a:lnSpc>
            </a:pPr>
            <a:endParaRPr lang="en-US" sz="2000" i="1" dirty="0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400"/>
              </a:lnSpc>
            </a:pPr>
            <a:r>
              <a:rPr lang="en-US" sz="2000" i="1" dirty="0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10% toggle activation between </a:t>
            </a:r>
            <a:r>
              <a:rPr lang="en-US" sz="2000" i="1" dirty="0" err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relu</a:t>
            </a:r>
            <a:r>
              <a:rPr lang="en-US" sz="2000" i="1" dirty="0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and tanh functions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8961246" y="-6963836"/>
            <a:ext cx="347036" cy="17703709"/>
            <a:chOff x="0" y="0"/>
            <a:chExt cx="442361" cy="225666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2361" cy="22566604"/>
            </a:xfrm>
            <a:custGeom>
              <a:avLst/>
              <a:gdLst/>
              <a:ahLst/>
              <a:cxnLst/>
              <a:rect l="l" t="t" r="r" b="b"/>
              <a:pathLst>
                <a:path w="442361" h="22566604">
                  <a:moveTo>
                    <a:pt x="0" y="0"/>
                  </a:moveTo>
                  <a:lnTo>
                    <a:pt x="442361" y="0"/>
                  </a:lnTo>
                  <a:lnTo>
                    <a:pt x="442361" y="22566604"/>
                  </a:lnTo>
                  <a:lnTo>
                    <a:pt x="0" y="2256660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43000" b="-44300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Model Regressor example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 rot="5400000">
            <a:off x="8961246" y="-6963836"/>
            <a:ext cx="347036" cy="17703709"/>
            <a:chOff x="0" y="0"/>
            <a:chExt cx="207264" cy="1057336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07264" cy="10573365"/>
            </a:xfrm>
            <a:custGeom>
              <a:avLst/>
              <a:gdLst/>
              <a:ahLst/>
              <a:cxnLst/>
              <a:rect l="l" t="t" r="r" b="b"/>
              <a:pathLst>
                <a:path w="207264" h="10573365">
                  <a:moveTo>
                    <a:pt x="0" y="0"/>
                  </a:moveTo>
                  <a:lnTo>
                    <a:pt x="207264" y="0"/>
                  </a:lnTo>
                  <a:lnTo>
                    <a:pt x="207264" y="10573365"/>
                  </a:lnTo>
                  <a:lnTo>
                    <a:pt x="0" y="10573365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7" name="Freeform 17"/>
          <p:cNvSpPr/>
          <p:nvPr/>
        </p:nvSpPr>
        <p:spPr>
          <a:xfrm>
            <a:off x="732159" y="2309186"/>
            <a:ext cx="787391" cy="558063"/>
          </a:xfrm>
          <a:custGeom>
            <a:avLst/>
            <a:gdLst/>
            <a:ahLst/>
            <a:cxnLst/>
            <a:rect l="l" t="t" r="r" b="b"/>
            <a:pathLst>
              <a:path w="787391" h="558063">
                <a:moveTo>
                  <a:pt x="0" y="0"/>
                </a:moveTo>
                <a:lnTo>
                  <a:pt x="787392" y="0"/>
                </a:lnTo>
                <a:lnTo>
                  <a:pt x="787392" y="558064"/>
                </a:lnTo>
                <a:lnTo>
                  <a:pt x="0" y="5580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8" name="Group 18"/>
          <p:cNvGrpSpPr/>
          <p:nvPr/>
        </p:nvGrpSpPr>
        <p:grpSpPr>
          <a:xfrm>
            <a:off x="1816659" y="2328878"/>
            <a:ext cx="5006839" cy="640080"/>
            <a:chOff x="0" y="0"/>
            <a:chExt cx="6675785" cy="8534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675785" cy="853440"/>
            </a:xfrm>
            <a:custGeom>
              <a:avLst/>
              <a:gdLst/>
              <a:ahLst/>
              <a:cxnLst/>
              <a:rect l="l" t="t" r="r" b="b"/>
              <a:pathLst>
                <a:path w="6675785" h="853440">
                  <a:moveTo>
                    <a:pt x="0" y="0"/>
                  </a:moveTo>
                  <a:lnTo>
                    <a:pt x="6675785" y="0"/>
                  </a:lnTo>
                  <a:lnTo>
                    <a:pt x="6675785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7">
                <a:alphaModFix amt="0"/>
              </a:blip>
              <a:stretch>
                <a:fillRect t="-215101" b="-16694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6675785" cy="8724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Core Idea (models as classes)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576192" y="3238663"/>
            <a:ext cx="9305404" cy="5734455"/>
          </a:xfrm>
          <a:custGeom>
            <a:avLst/>
            <a:gdLst/>
            <a:ahLst/>
            <a:cxnLst/>
            <a:rect l="l" t="t" r="r" b="b"/>
            <a:pathLst>
              <a:path w="9305404" h="5734455">
                <a:moveTo>
                  <a:pt x="0" y="0"/>
                </a:moveTo>
                <a:lnTo>
                  <a:pt x="9305404" y="0"/>
                </a:lnTo>
                <a:lnTo>
                  <a:pt x="9305404" y="5734455"/>
                </a:lnTo>
                <a:lnTo>
                  <a:pt x="0" y="5734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22" name="Group 22"/>
          <p:cNvGrpSpPr/>
          <p:nvPr/>
        </p:nvGrpSpPr>
        <p:grpSpPr>
          <a:xfrm>
            <a:off x="10328509" y="2819563"/>
            <a:ext cx="7486660" cy="1678405"/>
            <a:chOff x="0" y="0"/>
            <a:chExt cx="9982213" cy="223787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9982213" cy="2237874"/>
            </a:xfrm>
            <a:custGeom>
              <a:avLst/>
              <a:gdLst/>
              <a:ahLst/>
              <a:cxnLst/>
              <a:rect l="l" t="t" r="r" b="b"/>
              <a:pathLst>
                <a:path w="9982213" h="2237874">
                  <a:moveTo>
                    <a:pt x="0" y="0"/>
                  </a:moveTo>
                  <a:lnTo>
                    <a:pt x="9982213" y="0"/>
                  </a:lnTo>
                  <a:lnTo>
                    <a:pt x="9982213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291171" y="2819563"/>
            <a:ext cx="165354" cy="1678405"/>
            <a:chOff x="0" y="0"/>
            <a:chExt cx="170688" cy="173254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877149" y="3544928"/>
            <a:ext cx="6583680" cy="708298"/>
            <a:chOff x="0" y="0"/>
            <a:chExt cx="8778240" cy="94439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Uses the model library to train a dataset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877149" y="2968958"/>
            <a:ext cx="6583680" cy="452686"/>
            <a:chOff x="0" y="0"/>
            <a:chExt cx="8778240" cy="60358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Fit function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365847" y="5120001"/>
            <a:ext cx="7449322" cy="1678405"/>
            <a:chOff x="0" y="0"/>
            <a:chExt cx="9932429" cy="223787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932429" cy="2237874"/>
            </a:xfrm>
            <a:custGeom>
              <a:avLst/>
              <a:gdLst/>
              <a:ahLst/>
              <a:cxnLst/>
              <a:rect l="l" t="t" r="r" b="b"/>
              <a:pathLst>
                <a:path w="9932429" h="2237874">
                  <a:moveTo>
                    <a:pt x="0" y="0"/>
                  </a:moveTo>
                  <a:lnTo>
                    <a:pt x="9932429" y="0"/>
                  </a:lnTo>
                  <a:lnTo>
                    <a:pt x="9932429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0328509" y="5120001"/>
            <a:ext cx="165354" cy="1678405"/>
            <a:chOff x="0" y="0"/>
            <a:chExt cx="170688" cy="1732547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0914487" y="5845906"/>
            <a:ext cx="6583680" cy="708298"/>
            <a:chOff x="0" y="0"/>
            <a:chExt cx="8778240" cy="94439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Uses the model library after fit function to predict the target value of a dataset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914487" y="5269396"/>
            <a:ext cx="6583680" cy="452686"/>
            <a:chOff x="0" y="0"/>
            <a:chExt cx="8778240" cy="603581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Predict function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385214" y="7417531"/>
            <a:ext cx="7429955" cy="1678405"/>
            <a:chOff x="0" y="0"/>
            <a:chExt cx="9906607" cy="223787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9906607" cy="2237874"/>
            </a:xfrm>
            <a:custGeom>
              <a:avLst/>
              <a:gdLst/>
              <a:ahLst/>
              <a:cxnLst/>
              <a:rect l="l" t="t" r="r" b="b"/>
              <a:pathLst>
                <a:path w="9906607" h="2237874">
                  <a:moveTo>
                    <a:pt x="0" y="0"/>
                  </a:moveTo>
                  <a:lnTo>
                    <a:pt x="9906607" y="0"/>
                  </a:lnTo>
                  <a:lnTo>
                    <a:pt x="9906607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0347178" y="7417531"/>
            <a:ext cx="168444" cy="1678405"/>
            <a:chOff x="0" y="0"/>
            <a:chExt cx="173877" cy="1732547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73877" cy="1732547"/>
            </a:xfrm>
            <a:custGeom>
              <a:avLst/>
              <a:gdLst/>
              <a:ahLst/>
              <a:cxnLst/>
              <a:rect l="l" t="t" r="r" b="b"/>
              <a:pathLst>
                <a:path w="173877" h="1732547">
                  <a:moveTo>
                    <a:pt x="0" y="0"/>
                  </a:moveTo>
                  <a:lnTo>
                    <a:pt x="173877" y="0"/>
                  </a:lnTo>
                  <a:lnTo>
                    <a:pt x="173877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944105" y="7566926"/>
            <a:ext cx="6706701" cy="452686"/>
            <a:chOff x="0" y="0"/>
            <a:chExt cx="8942269" cy="60358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942269" cy="603581"/>
            </a:xfrm>
            <a:custGeom>
              <a:avLst/>
              <a:gdLst/>
              <a:ahLst/>
              <a:cxnLst/>
              <a:rect l="l" t="t" r="r" b="b"/>
              <a:pathLst>
                <a:path w="8942269" h="603581">
                  <a:moveTo>
                    <a:pt x="0" y="0"/>
                  </a:moveTo>
                  <a:lnTo>
                    <a:pt x="8942269" y="0"/>
                  </a:lnTo>
                  <a:lnTo>
                    <a:pt x="8942269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0"/>
              <a:ext cx="8942269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Neighbour function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0933156" y="8150956"/>
            <a:ext cx="6583680" cy="1013148"/>
            <a:chOff x="0" y="0"/>
            <a:chExt cx="8778240" cy="1350863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778240" cy="1350863"/>
            </a:xfrm>
            <a:custGeom>
              <a:avLst/>
              <a:gdLst/>
              <a:ahLst/>
              <a:cxnLst/>
              <a:rect l="l" t="t" r="r" b="b"/>
              <a:pathLst>
                <a:path w="8778240" h="1350863">
                  <a:moveTo>
                    <a:pt x="0" y="0"/>
                  </a:moveTo>
                  <a:lnTo>
                    <a:pt x="8778240" y="0"/>
                  </a:lnTo>
                  <a:lnTo>
                    <a:pt x="8778240" y="1350863"/>
                  </a:lnTo>
                  <a:lnTo>
                    <a:pt x="0" y="1350863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8778240" cy="138896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Generates a new local neighbor of the hyperparameters and it returns those new hyperparameters in a dictionary</a:t>
              </a:r>
            </a:p>
            <a:p>
              <a:pPr algn="l">
                <a:lnSpc>
                  <a:spcPts val="2400"/>
                </a:lnSpc>
              </a:pPr>
              <a:endParaRPr lang="en-US" sz="20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B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19456" cy="10287000"/>
            <a:chOff x="0" y="0"/>
            <a:chExt cx="292608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2608" cy="13716000"/>
            </a:xfrm>
            <a:custGeom>
              <a:avLst/>
              <a:gdLst/>
              <a:ahLst/>
              <a:cxnLst/>
              <a:rect l="l" t="t" r="r" b="b"/>
              <a:pathLst>
                <a:path w="292608" h="13716000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92000" cy="12192000"/>
            </a:xfrm>
            <a:custGeom>
              <a:avLst/>
              <a:gdLst/>
              <a:ahLst/>
              <a:cxnLst/>
              <a:rect l="l" t="t" r="r" b="b"/>
              <a:pathLst>
                <a:path w="12192000" h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160" y="2743200"/>
            <a:ext cx="1097280" cy="1097280"/>
            <a:chOff x="0" y="0"/>
            <a:chExt cx="1463040" cy="146304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1463040" cy="1463040"/>
            </a:xfrm>
            <a:custGeom>
              <a:avLst/>
              <a:gdLst/>
              <a:ahLst/>
              <a:cxnLst/>
              <a:rect l="l" t="t" r="r" b="b"/>
              <a:pathLst>
                <a:path w="1463040" h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80160" y="4023360"/>
            <a:ext cx="16459200" cy="1463040"/>
            <a:chOff x="0" y="0"/>
            <a:chExt cx="21945600" cy="19507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945600" cy="1950720"/>
            </a:xfrm>
            <a:custGeom>
              <a:avLst/>
              <a:gdLst/>
              <a:ahLst/>
              <a:cxnLst/>
              <a:rect l="l" t="t" r="r" b="b"/>
              <a:pathLst>
                <a:path w="21945600" h="1950720">
                  <a:moveTo>
                    <a:pt x="0" y="0"/>
                  </a:moveTo>
                  <a:lnTo>
                    <a:pt x="21945600" y="0"/>
                  </a:lnTo>
                  <a:lnTo>
                    <a:pt x="219456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144850" r="11111" b="-1448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21945600" cy="19602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72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II: Data &amp; Preprocessing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80160" y="5486400"/>
            <a:ext cx="12801600" cy="914400"/>
            <a:chOff x="0" y="0"/>
            <a:chExt cx="17068800" cy="1219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068800" cy="1219200"/>
            </a:xfrm>
            <a:custGeom>
              <a:avLst/>
              <a:gdLst/>
              <a:ahLst/>
              <a:cxnLst/>
              <a:rect l="l" t="t" r="r" b="b"/>
              <a:pathLst>
                <a:path w="17068800" h="12192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222790" b="-22279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Datasets used, their sizes, and preprocessing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Sets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11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7280" y="2011680"/>
            <a:ext cx="7863840" cy="6949440"/>
            <a:chOff x="0" y="0"/>
            <a:chExt cx="10485120" cy="92659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85120" cy="9265920"/>
            </a:xfrm>
            <a:custGeom>
              <a:avLst/>
              <a:gdLst/>
              <a:ahLst/>
              <a:cxnLst/>
              <a:rect l="l" t="t" r="r" b="b"/>
              <a:pathLst>
                <a:path w="10485120" h="9265920">
                  <a:moveTo>
                    <a:pt x="0" y="0"/>
                  </a:moveTo>
                  <a:lnTo>
                    <a:pt x="10485120" y="0"/>
                  </a:lnTo>
                  <a:lnTo>
                    <a:pt x="104851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31561" y="2468880"/>
            <a:ext cx="685918" cy="690944"/>
          </a:xfrm>
          <a:custGeom>
            <a:avLst/>
            <a:gdLst/>
            <a:ahLst/>
            <a:cxnLst/>
            <a:rect l="l" t="t" r="r" b="b"/>
            <a:pathLst>
              <a:path w="685918" h="690944">
                <a:moveTo>
                  <a:pt x="0" y="0"/>
                </a:moveTo>
                <a:lnTo>
                  <a:pt x="685918" y="0"/>
                </a:lnTo>
                <a:lnTo>
                  <a:pt x="685918" y="690944"/>
                </a:lnTo>
                <a:lnTo>
                  <a:pt x="0" y="690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6" name="Group 16"/>
          <p:cNvGrpSpPr/>
          <p:nvPr/>
        </p:nvGrpSpPr>
        <p:grpSpPr>
          <a:xfrm>
            <a:off x="2468880" y="2468880"/>
            <a:ext cx="5486400" cy="640080"/>
            <a:chOff x="0" y="0"/>
            <a:chExt cx="7315200" cy="85344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315200" cy="853440"/>
            </a:xfrm>
            <a:custGeom>
              <a:avLst/>
              <a:gdLst/>
              <a:ahLst/>
              <a:cxnLst/>
              <a:rect l="l" t="t" r="r" b="b"/>
              <a:pathLst>
                <a:path w="7315200" h="85344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7014" b="-11701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Cosmic Stability Index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509760" y="2011680"/>
            <a:ext cx="7863840" cy="6949440"/>
            <a:chOff x="0" y="0"/>
            <a:chExt cx="10485120" cy="926592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485120" cy="9265920"/>
            </a:xfrm>
            <a:custGeom>
              <a:avLst/>
              <a:gdLst/>
              <a:ahLst/>
              <a:cxnLst/>
              <a:rect l="l" t="t" r="r" b="b"/>
              <a:pathLst>
                <a:path w="10485120" h="9265920">
                  <a:moveTo>
                    <a:pt x="0" y="0"/>
                  </a:moveTo>
                  <a:lnTo>
                    <a:pt x="10485120" y="0"/>
                  </a:lnTo>
                  <a:lnTo>
                    <a:pt x="104851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1" name="Freeform 21"/>
          <p:cNvSpPr/>
          <p:nvPr/>
        </p:nvSpPr>
        <p:spPr>
          <a:xfrm>
            <a:off x="10043844" y="2468880"/>
            <a:ext cx="486311" cy="703872"/>
          </a:xfrm>
          <a:custGeom>
            <a:avLst/>
            <a:gdLst/>
            <a:ahLst/>
            <a:cxnLst/>
            <a:rect l="l" t="t" r="r" b="b"/>
            <a:pathLst>
              <a:path w="486311" h="703872">
                <a:moveTo>
                  <a:pt x="0" y="0"/>
                </a:moveTo>
                <a:lnTo>
                  <a:pt x="486312" y="0"/>
                </a:lnTo>
                <a:lnTo>
                  <a:pt x="486312" y="703872"/>
                </a:lnTo>
                <a:lnTo>
                  <a:pt x="0" y="7038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22" name="Group 22"/>
          <p:cNvGrpSpPr/>
          <p:nvPr/>
        </p:nvGrpSpPr>
        <p:grpSpPr>
          <a:xfrm>
            <a:off x="10881360" y="2468880"/>
            <a:ext cx="5486400" cy="640080"/>
            <a:chOff x="0" y="0"/>
            <a:chExt cx="7315200" cy="85344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315200" cy="853440"/>
            </a:xfrm>
            <a:custGeom>
              <a:avLst/>
              <a:gdLst/>
              <a:ahLst/>
              <a:cxnLst/>
              <a:rect l="l" t="t" r="r" b="b"/>
              <a:pathLst>
                <a:path w="7315200" h="85344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7014" b="-11701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Superconductivity Data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554480" y="3728656"/>
            <a:ext cx="6949440" cy="456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Kaggle data set (Regression Challenge)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10,000 rows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14 features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Target: Stability Index</a:t>
            </a: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r>
              <a:rPr lang="en-US" sz="2699" b="1">
                <a:solidFill>
                  <a:srgbClr val="475569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Source:</a:t>
            </a: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 https://www.kaggle.com/competitions/tda-aiml-cosmic-stability-problem-0f3ebc/overview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966960" y="3728656"/>
            <a:ext cx="7315200" cy="4561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UCI data set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21,263 rows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• 82 features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Target: Critical Temperature</a:t>
            </a: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endParaRPr lang="en-US" sz="26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239"/>
              </a:lnSpc>
            </a:pPr>
            <a:r>
              <a:rPr lang="en-US" sz="2699" b="1">
                <a:solidFill>
                  <a:srgbClr val="475569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Source:</a:t>
            </a:r>
          </a:p>
          <a:p>
            <a:pPr algn="l">
              <a:lnSpc>
                <a:spcPts val="3239"/>
              </a:lnSpc>
            </a:pPr>
            <a:r>
              <a:rPr lang="en-US" sz="26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https://archive.ics.uci.edu/dataset/464/superconductivty+data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Sets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12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348218" y="1739265"/>
            <a:ext cx="685918" cy="690944"/>
          </a:xfrm>
          <a:custGeom>
            <a:avLst/>
            <a:gdLst/>
            <a:ahLst/>
            <a:cxnLst/>
            <a:rect l="l" t="t" r="r" b="b"/>
            <a:pathLst>
              <a:path w="685918" h="690944">
                <a:moveTo>
                  <a:pt x="0" y="0"/>
                </a:moveTo>
                <a:lnTo>
                  <a:pt x="685919" y="0"/>
                </a:lnTo>
                <a:lnTo>
                  <a:pt x="685919" y="690944"/>
                </a:lnTo>
                <a:lnTo>
                  <a:pt x="0" y="690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4" name="Group 14"/>
          <p:cNvGrpSpPr/>
          <p:nvPr/>
        </p:nvGrpSpPr>
        <p:grpSpPr>
          <a:xfrm>
            <a:off x="2285538" y="1739265"/>
            <a:ext cx="5486400" cy="640080"/>
            <a:chOff x="0" y="0"/>
            <a:chExt cx="7315200" cy="8534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315200" cy="853440"/>
            </a:xfrm>
            <a:custGeom>
              <a:avLst/>
              <a:gdLst/>
              <a:ahLst/>
              <a:cxnLst/>
              <a:rect l="l" t="t" r="r" b="b"/>
              <a:pathLst>
                <a:path w="7315200" h="85344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7014" b="-11701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Cosmic Stability Index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357743" y="5678029"/>
            <a:ext cx="486311" cy="703872"/>
          </a:xfrm>
          <a:custGeom>
            <a:avLst/>
            <a:gdLst/>
            <a:ahLst/>
            <a:cxnLst/>
            <a:rect l="l" t="t" r="r" b="b"/>
            <a:pathLst>
              <a:path w="486311" h="703872">
                <a:moveTo>
                  <a:pt x="0" y="0"/>
                </a:moveTo>
                <a:lnTo>
                  <a:pt x="486312" y="0"/>
                </a:lnTo>
                <a:lnTo>
                  <a:pt x="486312" y="703871"/>
                </a:lnTo>
                <a:lnTo>
                  <a:pt x="0" y="7038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8" name="Group 18"/>
          <p:cNvGrpSpPr/>
          <p:nvPr/>
        </p:nvGrpSpPr>
        <p:grpSpPr>
          <a:xfrm>
            <a:off x="2195259" y="5678029"/>
            <a:ext cx="5486400" cy="640080"/>
            <a:chOff x="0" y="0"/>
            <a:chExt cx="7315200" cy="8534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315200" cy="853440"/>
            </a:xfrm>
            <a:custGeom>
              <a:avLst/>
              <a:gdLst/>
              <a:ahLst/>
              <a:cxnLst/>
              <a:rect l="l" t="t" r="r" b="b"/>
              <a:pathLst>
                <a:path w="7315200" h="853440">
                  <a:moveTo>
                    <a:pt x="0" y="0"/>
                  </a:moveTo>
                  <a:lnTo>
                    <a:pt x="7315200" y="0"/>
                  </a:lnTo>
                  <a:lnTo>
                    <a:pt x="73152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7014" b="-11701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7315200" cy="8629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Superconductivity Data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1348218" y="2687384"/>
            <a:ext cx="15019542" cy="2609645"/>
          </a:xfrm>
          <a:custGeom>
            <a:avLst/>
            <a:gdLst/>
            <a:ahLst/>
            <a:cxnLst/>
            <a:rect l="l" t="t" r="r" b="b"/>
            <a:pathLst>
              <a:path w="15019542" h="2609645">
                <a:moveTo>
                  <a:pt x="0" y="0"/>
                </a:moveTo>
                <a:lnTo>
                  <a:pt x="15019542" y="0"/>
                </a:lnTo>
                <a:lnTo>
                  <a:pt x="15019542" y="2609645"/>
                </a:lnTo>
                <a:lnTo>
                  <a:pt x="0" y="26096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2" name="Freeform 22"/>
          <p:cNvSpPr/>
          <p:nvPr/>
        </p:nvSpPr>
        <p:spPr>
          <a:xfrm>
            <a:off x="1348218" y="6639075"/>
            <a:ext cx="15832977" cy="2612441"/>
          </a:xfrm>
          <a:custGeom>
            <a:avLst/>
            <a:gdLst/>
            <a:ahLst/>
            <a:cxnLst/>
            <a:rect l="l" t="t" r="r" b="b"/>
            <a:pathLst>
              <a:path w="15832977" h="2612441">
                <a:moveTo>
                  <a:pt x="0" y="0"/>
                </a:moveTo>
                <a:lnTo>
                  <a:pt x="15832977" y="0"/>
                </a:lnTo>
                <a:lnTo>
                  <a:pt x="15832977" y="2612442"/>
                </a:lnTo>
                <a:lnTo>
                  <a:pt x="0" y="261244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Preprocessing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13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14400" y="2192154"/>
            <a:ext cx="7788041" cy="1678405"/>
            <a:chOff x="0" y="0"/>
            <a:chExt cx="10384055" cy="223787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384055" cy="2237874"/>
            </a:xfrm>
            <a:custGeom>
              <a:avLst/>
              <a:gdLst/>
              <a:ahLst/>
              <a:cxnLst/>
              <a:rect l="l" t="t" r="r" b="b"/>
              <a:pathLst>
                <a:path w="10384055" h="2237874">
                  <a:moveTo>
                    <a:pt x="0" y="0"/>
                  </a:moveTo>
                  <a:lnTo>
                    <a:pt x="10384055" y="0"/>
                  </a:lnTo>
                  <a:lnTo>
                    <a:pt x="10384055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77062" y="2192154"/>
            <a:ext cx="165354" cy="1678405"/>
            <a:chOff x="0" y="0"/>
            <a:chExt cx="170688" cy="17325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63040" y="2917519"/>
            <a:ext cx="6583680" cy="708298"/>
            <a:chOff x="0" y="0"/>
            <a:chExt cx="8778240" cy="9443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the same info and values</a:t>
              </a:r>
            </a:p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unnecessary info (index, id, or NULL columns)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63040" y="2341548"/>
            <a:ext cx="6583680" cy="452686"/>
            <a:chOff x="0" y="0"/>
            <a:chExt cx="8778240" cy="60358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Remove Duplicates &amp; Irrelevant Features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738" y="4492592"/>
            <a:ext cx="7750703" cy="1678405"/>
            <a:chOff x="0" y="0"/>
            <a:chExt cx="10334271" cy="223787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334271" cy="2237874"/>
            </a:xfrm>
            <a:custGeom>
              <a:avLst/>
              <a:gdLst/>
              <a:ahLst/>
              <a:cxnLst/>
              <a:rect l="l" t="t" r="r" b="b"/>
              <a:pathLst>
                <a:path w="10334271" h="2237874">
                  <a:moveTo>
                    <a:pt x="0" y="0"/>
                  </a:moveTo>
                  <a:lnTo>
                    <a:pt x="10334271" y="0"/>
                  </a:lnTo>
                  <a:lnTo>
                    <a:pt x="10334271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14400" y="4492592"/>
            <a:ext cx="165354" cy="1678405"/>
            <a:chOff x="0" y="0"/>
            <a:chExt cx="170688" cy="173254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500378" y="5218497"/>
            <a:ext cx="6583680" cy="708199"/>
            <a:chOff x="0" y="0"/>
            <a:chExt cx="8778240" cy="94426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778240" cy="944265"/>
            </a:xfrm>
            <a:custGeom>
              <a:avLst/>
              <a:gdLst/>
              <a:ahLst/>
              <a:cxnLst/>
              <a:rect l="l" t="t" r="r" b="b"/>
              <a:pathLst>
                <a:path w="8778240" h="944265">
                  <a:moveTo>
                    <a:pt x="0" y="0"/>
                  </a:moveTo>
                  <a:lnTo>
                    <a:pt x="8778240" y="0"/>
                  </a:lnTo>
                  <a:lnTo>
                    <a:pt x="8778240" y="944265"/>
                  </a:lnTo>
                  <a:lnTo>
                    <a:pt x="0" y="944265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778240" cy="98236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Change missing values with average or majority attribute of the column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500378" y="4641986"/>
            <a:ext cx="6583680" cy="452686"/>
            <a:chOff x="0" y="0"/>
            <a:chExt cx="8778240" cy="60358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Missing Values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33069" y="6790122"/>
            <a:ext cx="7769372" cy="1678405"/>
            <a:chOff x="0" y="0"/>
            <a:chExt cx="10359163" cy="2237874"/>
          </a:xfrm>
        </p:grpSpPr>
        <p:grpSp>
          <p:nvGrpSpPr>
            <p:cNvPr id="34" name="Group 34"/>
            <p:cNvGrpSpPr/>
            <p:nvPr/>
          </p:nvGrpSpPr>
          <p:grpSpPr>
            <a:xfrm>
              <a:off x="50714" y="0"/>
              <a:ext cx="10308448" cy="2237874"/>
              <a:chOff x="0" y="0"/>
              <a:chExt cx="10308448" cy="223787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10308448" cy="2237874"/>
              </a:xfrm>
              <a:custGeom>
                <a:avLst/>
                <a:gdLst/>
                <a:ahLst/>
                <a:cxnLst/>
                <a:rect l="l" t="t" r="r" b="b"/>
                <a:pathLst>
                  <a:path w="10308448" h="2237874">
                    <a:moveTo>
                      <a:pt x="0" y="0"/>
                    </a:moveTo>
                    <a:lnTo>
                      <a:pt x="10308448" y="0"/>
                    </a:lnTo>
                    <a:lnTo>
                      <a:pt x="10308448" y="2237874"/>
                    </a:lnTo>
                    <a:lnTo>
                      <a:pt x="0" y="223787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0" y="0"/>
              <a:ext cx="224592" cy="2237874"/>
              <a:chOff x="0" y="0"/>
              <a:chExt cx="173877" cy="1732547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173877" cy="1732547"/>
              </a:xfrm>
              <a:custGeom>
                <a:avLst/>
                <a:gdLst/>
                <a:ahLst/>
                <a:cxnLst/>
                <a:rect l="l" t="t" r="r" b="b"/>
                <a:pathLst>
                  <a:path w="173877" h="1732547">
                    <a:moveTo>
                      <a:pt x="0" y="0"/>
                    </a:moveTo>
                    <a:lnTo>
                      <a:pt x="173877" y="0"/>
                    </a:lnTo>
                    <a:lnTo>
                      <a:pt x="173877" y="1732547"/>
                    </a:lnTo>
                    <a:lnTo>
                      <a:pt x="0" y="1732547"/>
                    </a:lnTo>
                    <a:close/>
                  </a:path>
                </a:pathLst>
              </a:custGeom>
              <a:solidFill>
                <a:srgbClr val="0D9488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795903" y="199193"/>
              <a:ext cx="8942269" cy="603581"/>
              <a:chOff x="0" y="0"/>
              <a:chExt cx="8942269" cy="603581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942269" cy="603581"/>
              </a:xfrm>
              <a:custGeom>
                <a:avLst/>
                <a:gdLst/>
                <a:ahLst/>
                <a:cxnLst/>
                <a:rect l="l" t="t" r="r" b="b"/>
                <a:pathLst>
                  <a:path w="8942269" h="603581">
                    <a:moveTo>
                      <a:pt x="0" y="0"/>
                    </a:moveTo>
                    <a:lnTo>
                      <a:pt x="8942269" y="0"/>
                    </a:lnTo>
                    <a:lnTo>
                      <a:pt x="8942269" y="603581"/>
                    </a:lnTo>
                    <a:lnTo>
                      <a:pt x="0" y="603581"/>
                    </a:lnTo>
                    <a:close/>
                  </a:path>
                </a:pathLst>
              </a:custGeom>
              <a:solidFill>
                <a:srgbClr val="0D9488">
                  <a:alpha val="0"/>
                </a:srgbClr>
              </a:solidFill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0" y="0"/>
                <a:ext cx="8942269" cy="603581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2879"/>
                  </a:lnSpc>
                </a:pPr>
                <a:r>
                  <a:rPr lang="en-US" sz="2400" b="1">
                    <a:solidFill>
                      <a:srgbClr val="0D9488"/>
                    </a:solidFill>
                    <a:latin typeface="Georgia Bold"/>
                    <a:ea typeface="Georgia Bold"/>
                    <a:cs typeface="Georgia Bold"/>
                    <a:sym typeface="Georgia Bold"/>
                  </a:rPr>
                  <a:t>Pipelines for ML models</a:t>
                </a:r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>
            <a:off x="1519047" y="7523547"/>
            <a:ext cx="6583680" cy="708298"/>
            <a:chOff x="0" y="0"/>
            <a:chExt cx="8778240" cy="94439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StandardScaler()  -  For numerical features</a:t>
              </a:r>
            </a:p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OneHotEncoder()  -  For categorical features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Preprocessing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13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14400" y="2192154"/>
            <a:ext cx="7788041" cy="1678405"/>
            <a:chOff x="0" y="0"/>
            <a:chExt cx="10384055" cy="223787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384055" cy="2237874"/>
            </a:xfrm>
            <a:custGeom>
              <a:avLst/>
              <a:gdLst/>
              <a:ahLst/>
              <a:cxnLst/>
              <a:rect l="l" t="t" r="r" b="b"/>
              <a:pathLst>
                <a:path w="10384055" h="2237874">
                  <a:moveTo>
                    <a:pt x="0" y="0"/>
                  </a:moveTo>
                  <a:lnTo>
                    <a:pt x="10384055" y="0"/>
                  </a:lnTo>
                  <a:lnTo>
                    <a:pt x="10384055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77062" y="2192154"/>
            <a:ext cx="165354" cy="1678405"/>
            <a:chOff x="0" y="0"/>
            <a:chExt cx="170688" cy="17325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63040" y="2917519"/>
            <a:ext cx="6583680" cy="708298"/>
            <a:chOff x="0" y="0"/>
            <a:chExt cx="8778240" cy="9443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the same info and values</a:t>
              </a:r>
            </a:p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Columns with unnecessary info (index, id, or NULL columns)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63040" y="2341548"/>
            <a:ext cx="6583680" cy="452686"/>
            <a:chOff x="0" y="0"/>
            <a:chExt cx="8778240" cy="60358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Remove Duplicates &amp; Irrelevant Features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738" y="4492592"/>
            <a:ext cx="7750703" cy="1678405"/>
            <a:chOff x="0" y="0"/>
            <a:chExt cx="10334271" cy="223787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334271" cy="2237874"/>
            </a:xfrm>
            <a:custGeom>
              <a:avLst/>
              <a:gdLst/>
              <a:ahLst/>
              <a:cxnLst/>
              <a:rect l="l" t="t" r="r" b="b"/>
              <a:pathLst>
                <a:path w="10334271" h="2237874">
                  <a:moveTo>
                    <a:pt x="0" y="0"/>
                  </a:moveTo>
                  <a:lnTo>
                    <a:pt x="10334271" y="0"/>
                  </a:lnTo>
                  <a:lnTo>
                    <a:pt x="10334271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14400" y="4492592"/>
            <a:ext cx="165354" cy="1678405"/>
            <a:chOff x="0" y="0"/>
            <a:chExt cx="170688" cy="173254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0688" cy="1732547"/>
            </a:xfrm>
            <a:custGeom>
              <a:avLst/>
              <a:gdLst/>
              <a:ahLst/>
              <a:cxnLst/>
              <a:rect l="l" t="t" r="r" b="b"/>
              <a:pathLst>
                <a:path w="170688" h="1732547">
                  <a:moveTo>
                    <a:pt x="0" y="0"/>
                  </a:moveTo>
                  <a:lnTo>
                    <a:pt x="170688" y="0"/>
                  </a:lnTo>
                  <a:lnTo>
                    <a:pt x="170688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500378" y="5218497"/>
            <a:ext cx="6583680" cy="708298"/>
            <a:chOff x="0" y="0"/>
            <a:chExt cx="8778240" cy="94439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Change missing values with average or majority attribute of the column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500378" y="4641986"/>
            <a:ext cx="6583680" cy="452686"/>
            <a:chOff x="0" y="0"/>
            <a:chExt cx="8778240" cy="60358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778240" cy="603581"/>
            </a:xfrm>
            <a:custGeom>
              <a:avLst/>
              <a:gdLst/>
              <a:ahLst/>
              <a:cxnLst/>
              <a:rect l="l" t="t" r="r" b="b"/>
              <a:pathLst>
                <a:path w="8778240" h="603581">
                  <a:moveTo>
                    <a:pt x="0" y="0"/>
                  </a:moveTo>
                  <a:lnTo>
                    <a:pt x="8778240" y="0"/>
                  </a:lnTo>
                  <a:lnTo>
                    <a:pt x="8778240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0"/>
              <a:ext cx="8778240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Missing Values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71105" y="6790122"/>
            <a:ext cx="7731336" cy="1678405"/>
            <a:chOff x="0" y="0"/>
            <a:chExt cx="10308448" cy="223787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308448" cy="2237874"/>
            </a:xfrm>
            <a:custGeom>
              <a:avLst/>
              <a:gdLst/>
              <a:ahLst/>
              <a:cxnLst/>
              <a:rect l="l" t="t" r="r" b="b"/>
              <a:pathLst>
                <a:path w="10308448" h="2237874">
                  <a:moveTo>
                    <a:pt x="0" y="0"/>
                  </a:moveTo>
                  <a:lnTo>
                    <a:pt x="10308448" y="0"/>
                  </a:lnTo>
                  <a:lnTo>
                    <a:pt x="10308448" y="2237874"/>
                  </a:lnTo>
                  <a:lnTo>
                    <a:pt x="0" y="223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33069" y="6790122"/>
            <a:ext cx="168444" cy="1678405"/>
            <a:chOff x="0" y="0"/>
            <a:chExt cx="173877" cy="173254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73877" cy="1732547"/>
            </a:xfrm>
            <a:custGeom>
              <a:avLst/>
              <a:gdLst/>
              <a:ahLst/>
              <a:cxnLst/>
              <a:rect l="l" t="t" r="r" b="b"/>
              <a:pathLst>
                <a:path w="173877" h="1732547">
                  <a:moveTo>
                    <a:pt x="0" y="0"/>
                  </a:moveTo>
                  <a:lnTo>
                    <a:pt x="173877" y="0"/>
                  </a:lnTo>
                  <a:lnTo>
                    <a:pt x="173877" y="1732547"/>
                  </a:lnTo>
                  <a:lnTo>
                    <a:pt x="0" y="1732547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529996" y="6939517"/>
            <a:ext cx="6706701" cy="452686"/>
            <a:chOff x="0" y="0"/>
            <a:chExt cx="8942269" cy="603581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942269" cy="603581"/>
            </a:xfrm>
            <a:custGeom>
              <a:avLst/>
              <a:gdLst/>
              <a:ahLst/>
              <a:cxnLst/>
              <a:rect l="l" t="t" r="r" b="b"/>
              <a:pathLst>
                <a:path w="8942269" h="603581">
                  <a:moveTo>
                    <a:pt x="0" y="0"/>
                  </a:moveTo>
                  <a:lnTo>
                    <a:pt x="8942269" y="0"/>
                  </a:lnTo>
                  <a:lnTo>
                    <a:pt x="8942269" y="603581"/>
                  </a:lnTo>
                  <a:lnTo>
                    <a:pt x="0" y="603581"/>
                  </a:lnTo>
                  <a:close/>
                </a:path>
              </a:pathLst>
            </a:custGeom>
            <a:solidFill>
              <a:srgbClr val="0D9488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0"/>
              <a:ext cx="8942269" cy="60358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D948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Pipelines for ML models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519047" y="7523547"/>
            <a:ext cx="6583680" cy="708298"/>
            <a:chOff x="0" y="0"/>
            <a:chExt cx="8778240" cy="944397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778240" cy="944397"/>
            </a:xfrm>
            <a:custGeom>
              <a:avLst/>
              <a:gdLst/>
              <a:ahLst/>
              <a:cxnLst/>
              <a:rect l="l" t="t" r="r" b="b"/>
              <a:pathLst>
                <a:path w="8778240" h="944397">
                  <a:moveTo>
                    <a:pt x="0" y="0"/>
                  </a:moveTo>
                  <a:lnTo>
                    <a:pt x="8778240" y="0"/>
                  </a:lnTo>
                  <a:lnTo>
                    <a:pt x="8778240" y="944397"/>
                  </a:lnTo>
                  <a:lnTo>
                    <a:pt x="0" y="944397"/>
                  </a:lnTo>
                  <a:close/>
                </a:path>
              </a:pathLst>
            </a:custGeom>
            <a:solidFill>
              <a:srgbClr val="F8FAFC">
                <a:alpha val="0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8778240" cy="98249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StandardScaler()  -  For numerical features</a:t>
              </a:r>
            </a:p>
            <a:p>
              <a:pPr marL="431801" lvl="1" indent="-215900" algn="l">
                <a:lnSpc>
                  <a:spcPts val="2400"/>
                </a:lnSpc>
                <a:buFont typeface="Arial"/>
                <a:buChar char="•"/>
              </a:pPr>
              <a:r>
                <a:rPr lang="en-US" sz="2000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OneHotEncoder()  -  For categorical features</a:t>
              </a:r>
            </a:p>
          </p:txBody>
        </p:sp>
      </p:grpSp>
      <p:sp>
        <p:nvSpPr>
          <p:cNvPr id="43" name="Freeform 43"/>
          <p:cNvSpPr/>
          <p:nvPr/>
        </p:nvSpPr>
        <p:spPr>
          <a:xfrm>
            <a:off x="9270014" y="2440864"/>
            <a:ext cx="8221696" cy="5919621"/>
          </a:xfrm>
          <a:custGeom>
            <a:avLst/>
            <a:gdLst/>
            <a:ahLst/>
            <a:cxnLst/>
            <a:rect l="l" t="t" r="r" b="b"/>
            <a:pathLst>
              <a:path w="8221696" h="5919621">
                <a:moveTo>
                  <a:pt x="0" y="0"/>
                </a:moveTo>
                <a:lnTo>
                  <a:pt x="8221696" y="0"/>
                </a:lnTo>
                <a:lnTo>
                  <a:pt x="8221696" y="5919622"/>
                </a:lnTo>
                <a:lnTo>
                  <a:pt x="0" y="5919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4" name="Freeform 44"/>
          <p:cNvSpPr/>
          <p:nvPr/>
        </p:nvSpPr>
        <p:spPr>
          <a:xfrm>
            <a:off x="7106256" y="7451708"/>
            <a:ext cx="1224941" cy="355233"/>
          </a:xfrm>
          <a:custGeom>
            <a:avLst/>
            <a:gdLst/>
            <a:ahLst/>
            <a:cxnLst/>
            <a:rect l="l" t="t" r="r" b="b"/>
            <a:pathLst>
              <a:path w="1224941" h="355233">
                <a:moveTo>
                  <a:pt x="0" y="0"/>
                </a:moveTo>
                <a:lnTo>
                  <a:pt x="1224941" y="0"/>
                </a:lnTo>
                <a:lnTo>
                  <a:pt x="1224941" y="355233"/>
                </a:lnTo>
                <a:lnTo>
                  <a:pt x="0" y="35523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B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19456" cy="10287000"/>
            <a:chOff x="0" y="0"/>
            <a:chExt cx="292608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2608" cy="13716000"/>
            </a:xfrm>
            <a:custGeom>
              <a:avLst/>
              <a:gdLst/>
              <a:ahLst/>
              <a:cxnLst/>
              <a:rect l="l" t="t" r="r" b="b"/>
              <a:pathLst>
                <a:path w="292608" h="13716000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92000" cy="12192000"/>
            </a:xfrm>
            <a:custGeom>
              <a:avLst/>
              <a:gdLst/>
              <a:ahLst/>
              <a:cxnLst/>
              <a:rect l="l" t="t" r="r" b="b"/>
              <a:pathLst>
                <a:path w="12192000" h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160" y="4023360"/>
            <a:ext cx="16459200" cy="1463040"/>
            <a:chOff x="0" y="0"/>
            <a:chExt cx="21945600" cy="19507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945600" cy="1950720"/>
            </a:xfrm>
            <a:custGeom>
              <a:avLst/>
              <a:gdLst/>
              <a:ahLst/>
              <a:cxnLst/>
              <a:rect l="l" t="t" r="r" b="b"/>
              <a:pathLst>
                <a:path w="21945600" h="1950720">
                  <a:moveTo>
                    <a:pt x="0" y="0"/>
                  </a:moveTo>
                  <a:lnTo>
                    <a:pt x="21945600" y="0"/>
                  </a:lnTo>
                  <a:lnTo>
                    <a:pt x="219456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r="11111" b="-1448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21945600" cy="19602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72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III: Results &amp; Discussion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80160" y="5486400"/>
            <a:ext cx="12801600" cy="914400"/>
            <a:chOff x="0" y="0"/>
            <a:chExt cx="17068800" cy="1219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068800" cy="1219200"/>
            </a:xfrm>
            <a:custGeom>
              <a:avLst/>
              <a:gdLst/>
              <a:ahLst/>
              <a:cxnLst/>
              <a:rect l="l" t="t" r="r" b="b"/>
              <a:pathLst>
                <a:path w="17068800" h="12192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22790" b="-22279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How did we perform against TPOT and auto-sklearn?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14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80160" y="2743200"/>
            <a:ext cx="1097280" cy="1097280"/>
            <a:chOff x="0" y="0"/>
            <a:chExt cx="1463040" cy="1463040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1463040" cy="1463040"/>
            </a:xfrm>
            <a:custGeom>
              <a:avLst/>
              <a:gdLst/>
              <a:ahLst/>
              <a:cxnLst/>
              <a:rect l="l" t="t" r="r" b="b"/>
              <a:pathLst>
                <a:path w="1463040" h="1463040">
                  <a:moveTo>
                    <a:pt x="0" y="0"/>
                  </a:moveTo>
                  <a:lnTo>
                    <a:pt x="1463040" y="0"/>
                  </a:lnTo>
                  <a:lnTo>
                    <a:pt x="1463040" y="1463040"/>
                  </a:lnTo>
                  <a:lnTo>
                    <a:pt x="0" y="14630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- StabIndex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15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97280" y="1631987"/>
            <a:ext cx="8315092" cy="3700216"/>
          </a:xfrm>
          <a:custGeom>
            <a:avLst/>
            <a:gdLst/>
            <a:ahLst/>
            <a:cxnLst/>
            <a:rect l="l" t="t" r="r" b="b"/>
            <a:pathLst>
              <a:path w="8315092" h="3700216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>
          <a:xfrm>
            <a:off x="1097280" y="5558084"/>
            <a:ext cx="8315092" cy="3700216"/>
          </a:xfrm>
          <a:custGeom>
            <a:avLst/>
            <a:gdLst/>
            <a:ahLst/>
            <a:cxnLst/>
            <a:rect l="l" t="t" r="r" b="b"/>
            <a:pathLst>
              <a:path w="8315092" h="3700216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2" name="Freeform 12"/>
          <p:cNvSpPr/>
          <p:nvPr/>
        </p:nvSpPr>
        <p:spPr>
          <a:xfrm>
            <a:off x="9964791" y="1631987"/>
            <a:ext cx="7502419" cy="6067581"/>
          </a:xfrm>
          <a:custGeom>
            <a:avLst/>
            <a:gdLst/>
            <a:ahLst/>
            <a:cxnLst/>
            <a:rect l="l" t="t" r="r" b="b"/>
            <a:pathLst>
              <a:path w="7502419" h="6067581">
                <a:moveTo>
                  <a:pt x="0" y="0"/>
                </a:moveTo>
                <a:lnTo>
                  <a:pt x="7502418" y="0"/>
                </a:lnTo>
                <a:lnTo>
                  <a:pt x="7502418" y="6067581"/>
                </a:lnTo>
                <a:lnTo>
                  <a:pt x="0" y="60675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3" name="Group 13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Presentation Overview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7280" y="2011680"/>
            <a:ext cx="5120640" cy="6949440"/>
            <a:chOff x="0" y="0"/>
            <a:chExt cx="6827520" cy="92659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827520" cy="9265920"/>
            </a:xfrm>
            <a:custGeom>
              <a:avLst/>
              <a:gdLst/>
              <a:ahLst/>
              <a:cxnLst/>
              <a:rect l="l" t="t" r="r" b="b"/>
              <a:pathLst>
                <a:path w="6827520" h="92659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7280" y="2011680"/>
            <a:ext cx="5120640" cy="109728"/>
            <a:chOff x="0" y="0"/>
            <a:chExt cx="6827520" cy="14630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827520" cy="146304"/>
            </a:xfrm>
            <a:custGeom>
              <a:avLst/>
              <a:gdLst/>
              <a:ahLst/>
              <a:cxnLst/>
              <a:rect l="l" t="t" r="r" b="b"/>
              <a:pathLst>
                <a:path w="6827520" h="146304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7" name="Freeform 17"/>
          <p:cNvSpPr/>
          <p:nvPr/>
        </p:nvSpPr>
        <p:spPr>
          <a:xfrm>
            <a:off x="1463040" y="2560320"/>
            <a:ext cx="774095" cy="548640"/>
          </a:xfrm>
          <a:custGeom>
            <a:avLst/>
            <a:gdLst/>
            <a:ahLst/>
            <a:cxnLst/>
            <a:rect l="l" t="t" r="r" b="b"/>
            <a:pathLst>
              <a:path w="774095" h="548640">
                <a:moveTo>
                  <a:pt x="0" y="0"/>
                </a:moveTo>
                <a:lnTo>
                  <a:pt x="774095" y="0"/>
                </a:lnTo>
                <a:lnTo>
                  <a:pt x="774095" y="548640"/>
                </a:lnTo>
                <a:lnTo>
                  <a:pt x="0" y="5486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8" name="Group 18"/>
          <p:cNvGrpSpPr/>
          <p:nvPr/>
        </p:nvGrpSpPr>
        <p:grpSpPr>
          <a:xfrm>
            <a:off x="1463040" y="3474720"/>
            <a:ext cx="4389120" cy="731520"/>
            <a:chOff x="0" y="0"/>
            <a:chExt cx="5852160" cy="97536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852160" cy="975360"/>
            </a:xfrm>
            <a:custGeom>
              <a:avLst/>
              <a:gdLst/>
              <a:ahLst/>
              <a:cxnLst/>
              <a:rect l="l" t="t" r="r" b="b"/>
              <a:pathLst>
                <a:path w="5852160" h="9753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0"/>
              <a:ext cx="5852160" cy="9753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840"/>
                </a:lnSpc>
              </a:pPr>
              <a:r>
                <a:rPr lang="en-US" sz="32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Our Algorithm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766560" y="2011680"/>
            <a:ext cx="5120640" cy="6949440"/>
            <a:chOff x="0" y="0"/>
            <a:chExt cx="6827520" cy="92659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827520" cy="9265920"/>
            </a:xfrm>
            <a:custGeom>
              <a:avLst/>
              <a:gdLst/>
              <a:ahLst/>
              <a:cxnLst/>
              <a:rect l="l" t="t" r="r" b="b"/>
              <a:pathLst>
                <a:path w="6827520" h="92659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766560" y="2011680"/>
            <a:ext cx="5120640" cy="109728"/>
            <a:chOff x="0" y="0"/>
            <a:chExt cx="6827520" cy="14630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827520" cy="146304"/>
            </a:xfrm>
            <a:custGeom>
              <a:avLst/>
              <a:gdLst/>
              <a:ahLst/>
              <a:cxnLst/>
              <a:rect l="l" t="t" r="r" b="b"/>
              <a:pathLst>
                <a:path w="6827520" h="146304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136130" y="2432304"/>
            <a:ext cx="731520" cy="731520"/>
            <a:chOff x="0" y="0"/>
            <a:chExt cx="975360" cy="975360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975360" cy="975360"/>
            </a:xfrm>
            <a:custGeom>
              <a:avLst/>
              <a:gdLst/>
              <a:ahLst/>
              <a:cxnLst/>
              <a:rect l="l" t="t" r="r" b="b"/>
              <a:pathLst>
                <a:path w="975360" h="975360">
                  <a:moveTo>
                    <a:pt x="0" y="0"/>
                  </a:moveTo>
                  <a:lnTo>
                    <a:pt x="975360" y="0"/>
                  </a:lnTo>
                  <a:lnTo>
                    <a:pt x="975360" y="975360"/>
                  </a:lnTo>
                  <a:lnTo>
                    <a:pt x="0" y="975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132320" y="3474720"/>
            <a:ext cx="4389120" cy="731520"/>
            <a:chOff x="0" y="0"/>
            <a:chExt cx="5852160" cy="97536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852160" cy="975360"/>
            </a:xfrm>
            <a:custGeom>
              <a:avLst/>
              <a:gdLst/>
              <a:ahLst/>
              <a:cxnLst/>
              <a:rect l="l" t="t" r="r" b="b"/>
              <a:pathLst>
                <a:path w="5852160" h="9753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19050"/>
              <a:ext cx="585216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719"/>
                </a:lnSpc>
              </a:pPr>
              <a:r>
                <a:rPr lang="en-US" sz="3099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Data &amp; Preprocessing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435840" y="2011680"/>
            <a:ext cx="5120640" cy="6949440"/>
            <a:chOff x="0" y="0"/>
            <a:chExt cx="6827520" cy="926592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827520" cy="9265920"/>
            </a:xfrm>
            <a:custGeom>
              <a:avLst/>
              <a:gdLst/>
              <a:ahLst/>
              <a:cxnLst/>
              <a:rect l="l" t="t" r="r" b="b"/>
              <a:pathLst>
                <a:path w="6827520" h="9265920">
                  <a:moveTo>
                    <a:pt x="0" y="0"/>
                  </a:moveTo>
                  <a:lnTo>
                    <a:pt x="6827520" y="0"/>
                  </a:lnTo>
                  <a:lnTo>
                    <a:pt x="682752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435840" y="2011680"/>
            <a:ext cx="5120640" cy="109728"/>
            <a:chOff x="0" y="0"/>
            <a:chExt cx="6827520" cy="14630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827520" cy="146304"/>
            </a:xfrm>
            <a:custGeom>
              <a:avLst/>
              <a:gdLst/>
              <a:ahLst/>
              <a:cxnLst/>
              <a:rect l="l" t="t" r="r" b="b"/>
              <a:pathLst>
                <a:path w="6827520" h="146304">
                  <a:moveTo>
                    <a:pt x="0" y="0"/>
                  </a:moveTo>
                  <a:lnTo>
                    <a:pt x="6827520" y="0"/>
                  </a:lnTo>
                  <a:lnTo>
                    <a:pt x="682752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2801600" y="2464308"/>
            <a:ext cx="731520" cy="731520"/>
            <a:chOff x="0" y="0"/>
            <a:chExt cx="975360" cy="975360"/>
          </a:xfrm>
        </p:grpSpPr>
        <p:sp>
          <p:nvSpPr>
            <p:cNvPr id="35" name="Freeform 35" descr="preencoded.png"/>
            <p:cNvSpPr/>
            <p:nvPr/>
          </p:nvSpPr>
          <p:spPr>
            <a:xfrm>
              <a:off x="0" y="0"/>
              <a:ext cx="975360" cy="975360"/>
            </a:xfrm>
            <a:custGeom>
              <a:avLst/>
              <a:gdLst/>
              <a:ahLst/>
              <a:cxnLst/>
              <a:rect l="l" t="t" r="r" b="b"/>
              <a:pathLst>
                <a:path w="975360" h="975360">
                  <a:moveTo>
                    <a:pt x="0" y="0"/>
                  </a:moveTo>
                  <a:lnTo>
                    <a:pt x="975360" y="0"/>
                  </a:lnTo>
                  <a:lnTo>
                    <a:pt x="975360" y="975360"/>
                  </a:lnTo>
                  <a:lnTo>
                    <a:pt x="0" y="975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2801600" y="3474720"/>
            <a:ext cx="4389120" cy="731520"/>
            <a:chOff x="0" y="0"/>
            <a:chExt cx="5852160" cy="97536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852160" cy="975360"/>
            </a:xfrm>
            <a:custGeom>
              <a:avLst/>
              <a:gdLst/>
              <a:ahLst/>
              <a:cxnLst/>
              <a:rect l="l" t="t" r="r" b="b"/>
              <a:pathLst>
                <a:path w="5852160" h="975360">
                  <a:moveTo>
                    <a:pt x="0" y="0"/>
                  </a:moveTo>
                  <a:lnTo>
                    <a:pt x="5852160" y="0"/>
                  </a:lnTo>
                  <a:lnTo>
                    <a:pt x="585216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0"/>
              <a:ext cx="5852160" cy="9753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840"/>
                </a:lnSpc>
              </a:pPr>
              <a:r>
                <a:rPr lang="en-US" sz="32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&amp; Discussion</a:t>
              </a:r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12801600" y="4341495"/>
            <a:ext cx="438912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860" lvl="1" indent="-265430" algn="l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Overall Results</a:t>
            </a:r>
          </a:p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vs TPOT &amp; auto-sklearn</a:t>
            </a:r>
          </a:p>
          <a:p>
            <a:pPr marL="530860" lvl="1" indent="-265430" algn="l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Discussion &amp; Lessons learned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63040" y="4341495"/>
            <a:ext cx="438912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Repository organization</a:t>
            </a:r>
          </a:p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AutoML implementation</a:t>
            </a:r>
          </a:p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Machine Learning models </a:t>
            </a:r>
          </a:p>
          <a:p>
            <a:pPr algn="l">
              <a:lnSpc>
                <a:spcPts val="2640"/>
              </a:lnSpc>
            </a:pPr>
            <a:endParaRPr lang="en-US" sz="2199">
              <a:solidFill>
                <a:srgbClr val="475569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7132320" y="4341495"/>
            <a:ext cx="438912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Chosen data sets </a:t>
            </a:r>
          </a:p>
          <a:p>
            <a:pPr marL="530859" lvl="1" indent="-265430" algn="l">
              <a:lnSpc>
                <a:spcPts val="2639"/>
              </a:lnSpc>
              <a:buFont typeface="Arial"/>
              <a:buChar char="•"/>
            </a:pPr>
            <a:r>
              <a:rPr lang="en-US" sz="2199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Data‘s Structure</a:t>
            </a:r>
          </a:p>
          <a:p>
            <a:pPr marL="530860" lvl="1" indent="-265430" algn="l">
              <a:lnSpc>
                <a:spcPts val="2640"/>
              </a:lnSpc>
              <a:buFont typeface="Arial"/>
              <a:buChar char="•"/>
            </a:pPr>
            <a:r>
              <a:rPr lang="en-US" sz="2200">
                <a:solidFill>
                  <a:srgbClr val="475569"/>
                </a:solidFill>
                <a:latin typeface="Calibri (MS)"/>
                <a:ea typeface="Calibri (MS)"/>
                <a:cs typeface="Calibri (MS)"/>
                <a:sym typeface="Calibri (MS)"/>
              </a:rPr>
              <a:t>Preprocessing pipeline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Results - Superconductivity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16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28700" y="5527566"/>
            <a:ext cx="8383672" cy="3730734"/>
          </a:xfrm>
          <a:custGeom>
            <a:avLst/>
            <a:gdLst/>
            <a:ahLst/>
            <a:cxnLst/>
            <a:rect l="l" t="t" r="r" b="b"/>
            <a:pathLst>
              <a:path w="8383672" h="3730734">
                <a:moveTo>
                  <a:pt x="0" y="0"/>
                </a:moveTo>
                <a:lnTo>
                  <a:pt x="8383672" y="0"/>
                </a:lnTo>
                <a:lnTo>
                  <a:pt x="8383672" y="3730734"/>
                </a:lnTo>
                <a:lnTo>
                  <a:pt x="0" y="37307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>
          <a:xfrm>
            <a:off x="1097280" y="1631987"/>
            <a:ext cx="8315092" cy="3700216"/>
          </a:xfrm>
          <a:custGeom>
            <a:avLst/>
            <a:gdLst/>
            <a:ahLst/>
            <a:cxnLst/>
            <a:rect l="l" t="t" r="r" b="b"/>
            <a:pathLst>
              <a:path w="8315092" h="3700216">
                <a:moveTo>
                  <a:pt x="0" y="0"/>
                </a:moveTo>
                <a:lnTo>
                  <a:pt x="8315092" y="0"/>
                </a:lnTo>
                <a:lnTo>
                  <a:pt x="8315092" y="3700216"/>
                </a:lnTo>
                <a:lnTo>
                  <a:pt x="0" y="37002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2" name="Freeform 12"/>
          <p:cNvSpPr/>
          <p:nvPr/>
        </p:nvSpPr>
        <p:spPr>
          <a:xfrm>
            <a:off x="9964791" y="1631987"/>
            <a:ext cx="7502419" cy="5382986"/>
          </a:xfrm>
          <a:custGeom>
            <a:avLst/>
            <a:gdLst/>
            <a:ahLst/>
            <a:cxnLst/>
            <a:rect l="l" t="t" r="r" b="b"/>
            <a:pathLst>
              <a:path w="7502419" h="5382986">
                <a:moveTo>
                  <a:pt x="0" y="0"/>
                </a:moveTo>
                <a:lnTo>
                  <a:pt x="7502418" y="0"/>
                </a:lnTo>
                <a:lnTo>
                  <a:pt x="7502418" y="5382986"/>
                </a:lnTo>
                <a:lnTo>
                  <a:pt x="0" y="53829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3" name="Group 13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Discussion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17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7280" y="2011680"/>
            <a:ext cx="7589520" cy="6949440"/>
            <a:chOff x="0" y="0"/>
            <a:chExt cx="10119360" cy="92659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119360" cy="9265920"/>
            </a:xfrm>
            <a:custGeom>
              <a:avLst/>
              <a:gdLst/>
              <a:ahLst/>
              <a:cxnLst/>
              <a:rect l="l" t="t" r="r" b="b"/>
              <a:pathLst>
                <a:path w="10119360" h="9265920">
                  <a:moveTo>
                    <a:pt x="0" y="0"/>
                  </a:moveTo>
                  <a:lnTo>
                    <a:pt x="10119360" y="0"/>
                  </a:lnTo>
                  <a:lnTo>
                    <a:pt x="1011936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7280" y="2011680"/>
            <a:ext cx="7589520" cy="914400"/>
            <a:chOff x="0" y="0"/>
            <a:chExt cx="10119360" cy="12192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119360" cy="1219200"/>
            </a:xfrm>
            <a:custGeom>
              <a:avLst/>
              <a:gdLst/>
              <a:ahLst/>
              <a:cxnLst/>
              <a:rect l="l" t="t" r="r" b="b"/>
              <a:pathLst>
                <a:path w="10119360" h="1219200">
                  <a:moveTo>
                    <a:pt x="0" y="0"/>
                  </a:moveTo>
                  <a:lnTo>
                    <a:pt x="10119360" y="0"/>
                  </a:lnTo>
                  <a:lnTo>
                    <a:pt x="1011936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4480" y="2103120"/>
            <a:ext cx="6400800" cy="731520"/>
            <a:chOff x="0" y="0"/>
            <a:chExt cx="8534400" cy="97536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34400" cy="975360"/>
            </a:xfrm>
            <a:custGeom>
              <a:avLst/>
              <a:gdLst/>
              <a:ahLst/>
              <a:cxnLst/>
              <a:rect l="l" t="t" r="r" b="b"/>
              <a:pathLst>
                <a:path w="8534400" h="97536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0494" b="-12049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853440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Conclusions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869680" y="4937760"/>
            <a:ext cx="640080" cy="640080"/>
            <a:chOff x="0" y="0"/>
            <a:chExt cx="853440" cy="853440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853440" cy="853440"/>
            </a:xfrm>
            <a:custGeom>
              <a:avLst/>
              <a:gdLst/>
              <a:ahLst/>
              <a:cxnLst/>
              <a:rect l="l" t="t" r="r" b="b"/>
              <a:pathLst>
                <a:path w="853440" h="853440">
                  <a:moveTo>
                    <a:pt x="0" y="0"/>
                  </a:moveTo>
                  <a:lnTo>
                    <a:pt x="853440" y="0"/>
                  </a:lnTo>
                  <a:lnTo>
                    <a:pt x="853440" y="853440"/>
                  </a:lnTo>
                  <a:lnTo>
                    <a:pt x="0" y="8534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92640" y="2011680"/>
            <a:ext cx="7589520" cy="6949440"/>
            <a:chOff x="0" y="0"/>
            <a:chExt cx="10119360" cy="926592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119360" cy="9265920"/>
            </a:xfrm>
            <a:custGeom>
              <a:avLst/>
              <a:gdLst/>
              <a:ahLst/>
              <a:cxnLst/>
              <a:rect l="l" t="t" r="r" b="b"/>
              <a:pathLst>
                <a:path w="10119360" h="9265920">
                  <a:moveTo>
                    <a:pt x="0" y="0"/>
                  </a:moveTo>
                  <a:lnTo>
                    <a:pt x="10119360" y="0"/>
                  </a:lnTo>
                  <a:lnTo>
                    <a:pt x="1011936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692640" y="2011680"/>
            <a:ext cx="7589520" cy="914400"/>
            <a:chOff x="0" y="0"/>
            <a:chExt cx="10119360" cy="12192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119360" cy="1219200"/>
            </a:xfrm>
            <a:custGeom>
              <a:avLst/>
              <a:gdLst/>
              <a:ahLst/>
              <a:cxnLst/>
              <a:rect l="l" t="t" r="r" b="b"/>
              <a:pathLst>
                <a:path w="10119360" h="1219200">
                  <a:moveTo>
                    <a:pt x="0" y="0"/>
                  </a:moveTo>
                  <a:lnTo>
                    <a:pt x="10119360" y="0"/>
                  </a:lnTo>
                  <a:lnTo>
                    <a:pt x="10119360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149840" y="2103120"/>
            <a:ext cx="6400800" cy="731520"/>
            <a:chOff x="0" y="0"/>
            <a:chExt cx="8534400" cy="97536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534400" cy="975360"/>
            </a:xfrm>
            <a:custGeom>
              <a:avLst/>
              <a:gdLst/>
              <a:ahLst/>
              <a:cxnLst/>
              <a:rect l="l" t="t" r="r" b="b"/>
              <a:pathLst>
                <a:path w="8534400" h="97536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0494" b="-12049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8534400" cy="9944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Difficulties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867900" y="3430905"/>
            <a:ext cx="7132320" cy="4383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Choosing datasets for regression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Different preprocessing steps for each dataset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Tuning of automl parameters: Diverse tests on parameters such as temperature and probability of changing models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Managing model neighbor function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35405" y="3145155"/>
            <a:ext cx="7351395" cy="655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Very strong results which can surpass automl models such as TPOT, and are very close to auto-sklearn.</a:t>
            </a:r>
          </a:p>
          <a:p>
            <a:pPr algn="l">
              <a:lnSpc>
                <a:spcPts val="3839"/>
              </a:lnSpc>
            </a:pPr>
            <a:endParaRPr lang="en-US" sz="2399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3839"/>
              </a:lnSpc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models diverge on first iterations  → good exploration</a:t>
            </a:r>
          </a:p>
          <a:p>
            <a:pPr algn="l">
              <a:lnSpc>
                <a:spcPts val="3839"/>
              </a:lnSpc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curves stabilize → good exploitation</a:t>
            </a:r>
          </a:p>
          <a:p>
            <a:pPr algn="l">
              <a:lnSpc>
                <a:spcPts val="3839"/>
              </a:lnSpc>
            </a:pPr>
            <a:endParaRPr lang="en-US" sz="2399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3839"/>
              </a:lnSpc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Our results supports No free lunch theorem, since performance depends on dataset characteristics:</a:t>
            </a:r>
          </a:p>
          <a:p>
            <a:pPr marL="518158" lvl="1" indent="-259079" algn="l">
              <a:lnSpc>
                <a:spcPts val="3839"/>
              </a:lnSpc>
              <a:buFont typeface="Arial"/>
              <a:buChar char="•"/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StabIndex Lower dimensional (Polynomial Regressor)</a:t>
            </a:r>
          </a:p>
          <a:p>
            <a:pPr marL="518158" lvl="1" indent="-259079" algn="l">
              <a:lnSpc>
                <a:spcPts val="3839"/>
              </a:lnSpc>
              <a:buFont typeface="Arial"/>
              <a:buChar char="•"/>
            </a:pPr>
            <a:r>
              <a:rPr lang="en-US" sz="23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Superconductivity Higher dimensional (RF)</a:t>
            </a:r>
          </a:p>
          <a:p>
            <a:pPr algn="l">
              <a:lnSpc>
                <a:spcPts val="3839"/>
              </a:lnSpc>
            </a:pPr>
            <a:endParaRPr lang="en-US" sz="2399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799"/>
              </a:lnSpc>
            </a:pPr>
            <a:endParaRPr lang="en-US" sz="2399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799"/>
              </a:lnSpc>
            </a:pPr>
            <a:endParaRPr lang="en-US" sz="2399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Lessons Learned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18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2147035"/>
            <a:ext cx="9996200" cy="7111265"/>
            <a:chOff x="0" y="0"/>
            <a:chExt cx="13328267" cy="94816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328267" cy="9481686"/>
            </a:xfrm>
            <a:custGeom>
              <a:avLst/>
              <a:gdLst/>
              <a:ahLst/>
              <a:cxnLst/>
              <a:rect l="l" t="t" r="r" b="b"/>
              <a:pathLst>
                <a:path w="13328267" h="9481686">
                  <a:moveTo>
                    <a:pt x="0" y="0"/>
                  </a:moveTo>
                  <a:lnTo>
                    <a:pt x="13328267" y="0"/>
                  </a:lnTo>
                  <a:lnTo>
                    <a:pt x="13328267" y="9481686"/>
                  </a:lnTo>
                  <a:lnTo>
                    <a:pt x="0" y="948168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2147035"/>
            <a:ext cx="9996200" cy="306079"/>
            <a:chOff x="0" y="0"/>
            <a:chExt cx="13328267" cy="40810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328267" cy="408106"/>
            </a:xfrm>
            <a:custGeom>
              <a:avLst/>
              <a:gdLst/>
              <a:ahLst/>
              <a:cxnLst/>
              <a:rect l="l" t="t" r="r" b="b"/>
              <a:pathLst>
                <a:path w="13328267" h="408106">
                  <a:moveTo>
                    <a:pt x="0" y="0"/>
                  </a:moveTo>
                  <a:lnTo>
                    <a:pt x="13328267" y="0"/>
                  </a:lnTo>
                  <a:lnTo>
                    <a:pt x="13328267" y="408106"/>
                  </a:lnTo>
                  <a:lnTo>
                    <a:pt x="0" y="408106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999839" y="2719903"/>
            <a:ext cx="4825121" cy="5034751"/>
            <a:chOff x="0" y="0"/>
            <a:chExt cx="1297991" cy="13543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97991" cy="1354328"/>
            </a:xfrm>
            <a:custGeom>
              <a:avLst/>
              <a:gdLst/>
              <a:ahLst/>
              <a:cxnLst/>
              <a:rect l="l" t="t" r="r" b="b"/>
              <a:pathLst>
                <a:path w="1297991" h="1354328">
                  <a:moveTo>
                    <a:pt x="1297991" y="22463"/>
                  </a:moveTo>
                  <a:lnTo>
                    <a:pt x="1297991" y="1331865"/>
                  </a:lnTo>
                  <a:cubicBezTo>
                    <a:pt x="1297991" y="1337823"/>
                    <a:pt x="1295625" y="1343536"/>
                    <a:pt x="1291412" y="1347749"/>
                  </a:cubicBezTo>
                  <a:cubicBezTo>
                    <a:pt x="1287199" y="1351961"/>
                    <a:pt x="1281486" y="1354328"/>
                    <a:pt x="1275528" y="1354328"/>
                  </a:cubicBezTo>
                  <a:lnTo>
                    <a:pt x="22463" y="1354328"/>
                  </a:lnTo>
                  <a:cubicBezTo>
                    <a:pt x="16505" y="1354328"/>
                    <a:pt x="10792" y="1351961"/>
                    <a:pt x="6579" y="1347749"/>
                  </a:cubicBezTo>
                  <a:cubicBezTo>
                    <a:pt x="2367" y="1343536"/>
                    <a:pt x="0" y="1337823"/>
                    <a:pt x="0" y="1331865"/>
                  </a:cubicBezTo>
                  <a:lnTo>
                    <a:pt x="0" y="22463"/>
                  </a:lnTo>
                  <a:cubicBezTo>
                    <a:pt x="0" y="16505"/>
                    <a:pt x="2367" y="10792"/>
                    <a:pt x="6579" y="6579"/>
                  </a:cubicBezTo>
                  <a:cubicBezTo>
                    <a:pt x="10792" y="2367"/>
                    <a:pt x="16505" y="0"/>
                    <a:pt x="22463" y="0"/>
                  </a:cubicBezTo>
                  <a:lnTo>
                    <a:pt x="1275528" y="0"/>
                  </a:lnTo>
                  <a:cubicBezTo>
                    <a:pt x="1281486" y="0"/>
                    <a:pt x="1287199" y="2367"/>
                    <a:pt x="1291412" y="6579"/>
                  </a:cubicBezTo>
                  <a:cubicBezTo>
                    <a:pt x="1295625" y="10792"/>
                    <a:pt x="1297991" y="16505"/>
                    <a:pt x="1297991" y="22463"/>
                  </a:cubicBezTo>
                  <a:close/>
                </a:path>
              </a:pathLst>
            </a:custGeom>
            <a:solidFill>
              <a:srgbClr val="A6A6A6">
                <a:alpha val="51765"/>
              </a:srgbClr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1297991" cy="1382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1911523" y="2630385"/>
            <a:ext cx="4829851" cy="5026231"/>
          </a:xfrm>
          <a:custGeom>
            <a:avLst/>
            <a:gdLst/>
            <a:ahLst/>
            <a:cxnLst/>
            <a:rect l="l" t="t" r="r" b="b"/>
            <a:pathLst>
              <a:path w="4829851" h="5026231">
                <a:moveTo>
                  <a:pt x="0" y="0"/>
                </a:moveTo>
                <a:lnTo>
                  <a:pt x="4829851" y="0"/>
                </a:lnTo>
                <a:lnTo>
                  <a:pt x="4829851" y="5026230"/>
                </a:lnTo>
                <a:lnTo>
                  <a:pt x="0" y="50262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30" b="-37053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1" name="TextBox 21"/>
          <p:cNvSpPr txBox="1"/>
          <p:nvPr/>
        </p:nvSpPr>
        <p:spPr>
          <a:xfrm>
            <a:off x="1275588" y="2672190"/>
            <a:ext cx="9260740" cy="6812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Both of us learned how to implement automl algorithms, designing a search model based on simulated anneling from scratch.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We have observed that distinct datasets prefer different model biases, which supports the No Free Lunch Theorem.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It’s not always about the model. Hyperparameter tuning is also a key part of any ml project, and many thought should be poured into it. Even when using an AutoML algorithm.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With great power comes great responsibility. We shouldn’t abuse automl. Machine learning is 80% about understanding the problem. Automl is a helpful tool, but not one that should keep us from thinking.</a:t>
            </a:r>
          </a:p>
          <a:p>
            <a:pPr algn="l">
              <a:lnSpc>
                <a:spcPts val="3840"/>
              </a:lnSpc>
            </a:pPr>
            <a:endParaRPr lang="en-US" sz="2400" i="1">
              <a:solidFill>
                <a:srgbClr val="475569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B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19456" cy="10287000"/>
            <a:chOff x="0" y="0"/>
            <a:chExt cx="292608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2608" cy="13716000"/>
            </a:xfrm>
            <a:custGeom>
              <a:avLst/>
              <a:gdLst/>
              <a:ahLst/>
              <a:cxnLst/>
              <a:rect l="l" t="t" r="r" b="b"/>
              <a:pathLst>
                <a:path w="292608" h="13716000">
                  <a:moveTo>
                    <a:pt x="0" y="0"/>
                  </a:moveTo>
                  <a:lnTo>
                    <a:pt x="292608" y="0"/>
                  </a:lnTo>
                  <a:lnTo>
                    <a:pt x="29260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801600" y="-1828800"/>
            <a:ext cx="9144000" cy="9144000"/>
            <a:chOff x="0" y="0"/>
            <a:chExt cx="12192000" cy="12192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92000" cy="12192000"/>
            </a:xfrm>
            <a:custGeom>
              <a:avLst/>
              <a:gdLst/>
              <a:ahLst/>
              <a:cxnLst/>
              <a:rect l="l" t="t" r="r" b="b"/>
              <a:pathLst>
                <a:path w="12192000" h="12192000">
                  <a:moveTo>
                    <a:pt x="0" y="6096000"/>
                  </a:moveTo>
                  <a:cubicBezTo>
                    <a:pt x="0" y="2729230"/>
                    <a:pt x="2729230" y="0"/>
                    <a:pt x="6096000" y="0"/>
                  </a:cubicBezTo>
                  <a:cubicBezTo>
                    <a:pt x="9462770" y="0"/>
                    <a:pt x="12192000" y="2729230"/>
                    <a:pt x="12192000" y="6096000"/>
                  </a:cubicBezTo>
                  <a:cubicBezTo>
                    <a:pt x="12192000" y="9462770"/>
                    <a:pt x="9462770" y="12192000"/>
                    <a:pt x="6096000" y="12192000"/>
                  </a:cubicBezTo>
                  <a:cubicBezTo>
                    <a:pt x="2729230" y="12192000"/>
                    <a:pt x="0" y="9462770"/>
                    <a:pt x="0" y="6096000"/>
                  </a:cubicBezTo>
                  <a:close/>
                </a:path>
              </a:pathLst>
            </a:custGeom>
            <a:solidFill>
              <a:srgbClr val="0D9488">
                <a:alpha val="1176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160" y="4023360"/>
            <a:ext cx="14630400" cy="1463040"/>
            <a:chOff x="0" y="0"/>
            <a:chExt cx="19507200" cy="19507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507200" cy="1950720"/>
            </a:xfrm>
            <a:custGeom>
              <a:avLst/>
              <a:gdLst/>
              <a:ahLst/>
              <a:cxnLst/>
              <a:rect l="l" t="t" r="r" b="b"/>
              <a:pathLst>
                <a:path w="19507200" h="1950720">
                  <a:moveTo>
                    <a:pt x="0" y="0"/>
                  </a:moveTo>
                  <a:lnTo>
                    <a:pt x="19507200" y="0"/>
                  </a:lnTo>
                  <a:lnTo>
                    <a:pt x="19507200" y="1950720"/>
                  </a:lnTo>
                  <a:lnTo>
                    <a:pt x="0" y="19507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9507200" cy="19602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72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Section I: Our algorithm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80160" y="5486400"/>
            <a:ext cx="12801600" cy="914400"/>
            <a:chOff x="0" y="0"/>
            <a:chExt cx="17068800" cy="1219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068800" cy="1219200"/>
            </a:xfrm>
            <a:custGeom>
              <a:avLst/>
              <a:gdLst/>
              <a:ahLst/>
              <a:cxnLst/>
              <a:rect l="l" t="t" r="r" b="b"/>
              <a:pathLst>
                <a:path w="17068800" h="1219200">
                  <a:moveTo>
                    <a:pt x="0" y="0"/>
                  </a:moveTo>
                  <a:lnTo>
                    <a:pt x="17068800" y="0"/>
                  </a:lnTo>
                  <a:lnTo>
                    <a:pt x="170688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22790" b="-22279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7068800" cy="1276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EEAD4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Repository, approach, ML models used, and neighbor states generation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 •  Machine Learning (Advanced)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1280160" y="3062783"/>
            <a:ext cx="1097280" cy="777697"/>
          </a:xfrm>
          <a:custGeom>
            <a:avLst/>
            <a:gdLst/>
            <a:ahLst/>
            <a:cxnLst/>
            <a:rect l="l" t="t" r="r" b="b"/>
            <a:pathLst>
              <a:path w="1097280" h="777697">
                <a:moveTo>
                  <a:pt x="0" y="0"/>
                </a:moveTo>
                <a:lnTo>
                  <a:pt x="1097280" y="0"/>
                </a:lnTo>
                <a:lnTo>
                  <a:pt x="1097280" y="777697"/>
                </a:lnTo>
                <a:lnTo>
                  <a:pt x="0" y="7776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GitHub Repository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315200" y="438721"/>
            <a:ext cx="967413" cy="967413"/>
            <a:chOff x="0" y="0"/>
            <a:chExt cx="1706880" cy="1706880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706880" cy="1706880"/>
            </a:xfrm>
            <a:custGeom>
              <a:avLst/>
              <a:gdLst/>
              <a:ahLst/>
              <a:cxnLst/>
              <a:rect l="l" t="t" r="r" b="b"/>
              <a:pathLst>
                <a:path w="1706880" h="1706880">
                  <a:moveTo>
                    <a:pt x="0" y="0"/>
                  </a:moveTo>
                  <a:lnTo>
                    <a:pt x="1706880" y="0"/>
                  </a:lnTo>
                  <a:lnTo>
                    <a:pt x="1706880" y="1706880"/>
                  </a:lnTo>
                  <a:lnTo>
                    <a:pt x="0" y="17068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88454" y="1735128"/>
            <a:ext cx="6403915" cy="7502543"/>
          </a:xfrm>
          <a:custGeom>
            <a:avLst/>
            <a:gdLst/>
            <a:ahLst/>
            <a:cxnLst/>
            <a:rect l="l" t="t" r="r" b="b"/>
            <a:pathLst>
              <a:path w="6403915" h="7502543">
                <a:moveTo>
                  <a:pt x="0" y="0"/>
                </a:moveTo>
                <a:lnTo>
                  <a:pt x="6403915" y="0"/>
                </a:lnTo>
                <a:lnTo>
                  <a:pt x="6403915" y="7502544"/>
                </a:lnTo>
                <a:lnTo>
                  <a:pt x="0" y="7502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9846"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3" name="Group 13"/>
          <p:cNvGrpSpPr/>
          <p:nvPr/>
        </p:nvGrpSpPr>
        <p:grpSpPr>
          <a:xfrm>
            <a:off x="8663289" y="1735128"/>
            <a:ext cx="7355207" cy="7523172"/>
            <a:chOff x="0" y="0"/>
            <a:chExt cx="770304" cy="78789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70304" cy="787895"/>
            </a:xfrm>
            <a:custGeom>
              <a:avLst/>
              <a:gdLst/>
              <a:ahLst/>
              <a:cxnLst/>
              <a:rect l="l" t="t" r="r" b="b"/>
              <a:pathLst>
                <a:path w="770304" h="787895">
                  <a:moveTo>
                    <a:pt x="22104" y="0"/>
                  </a:moveTo>
                  <a:lnTo>
                    <a:pt x="748200" y="0"/>
                  </a:lnTo>
                  <a:cubicBezTo>
                    <a:pt x="760408" y="0"/>
                    <a:pt x="770304" y="9896"/>
                    <a:pt x="770304" y="22104"/>
                  </a:cubicBezTo>
                  <a:lnTo>
                    <a:pt x="770304" y="765791"/>
                  </a:lnTo>
                  <a:cubicBezTo>
                    <a:pt x="770304" y="771653"/>
                    <a:pt x="767976" y="777276"/>
                    <a:pt x="763830" y="781421"/>
                  </a:cubicBezTo>
                  <a:cubicBezTo>
                    <a:pt x="759685" y="785566"/>
                    <a:pt x="754063" y="787895"/>
                    <a:pt x="748200" y="787895"/>
                  </a:cubicBezTo>
                  <a:lnTo>
                    <a:pt x="22104" y="787895"/>
                  </a:lnTo>
                  <a:cubicBezTo>
                    <a:pt x="16242" y="787895"/>
                    <a:pt x="10619" y="785566"/>
                    <a:pt x="6474" y="781421"/>
                  </a:cubicBezTo>
                  <a:cubicBezTo>
                    <a:pt x="2329" y="777276"/>
                    <a:pt x="0" y="771653"/>
                    <a:pt x="0" y="765791"/>
                  </a:cubicBezTo>
                  <a:lnTo>
                    <a:pt x="0" y="22104"/>
                  </a:lnTo>
                  <a:cubicBezTo>
                    <a:pt x="0" y="9896"/>
                    <a:pt x="9896" y="0"/>
                    <a:pt x="2210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770304" cy="8164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40493" y="2156222"/>
            <a:ext cx="6400800" cy="731520"/>
            <a:chOff x="0" y="0"/>
            <a:chExt cx="8534400" cy="9753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34400" cy="975360"/>
            </a:xfrm>
            <a:custGeom>
              <a:avLst/>
              <a:gdLst/>
              <a:ahLst/>
              <a:cxnLst/>
              <a:rect l="l" t="t" r="r" b="b"/>
              <a:pathLst>
                <a:path w="8534400" h="975360">
                  <a:moveTo>
                    <a:pt x="0" y="0"/>
                  </a:moveTo>
                  <a:lnTo>
                    <a:pt x="8534400" y="0"/>
                  </a:lnTo>
                  <a:lnTo>
                    <a:pt x="85344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0494" b="-120494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8534400" cy="9848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799" b="1">
                  <a:solidFill>
                    <a:srgbClr val="000000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Workflow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772818" y="3104212"/>
            <a:ext cx="3136150" cy="5617579"/>
            <a:chOff x="0" y="0"/>
            <a:chExt cx="4181534" cy="7490105"/>
          </a:xfrm>
        </p:grpSpPr>
        <p:grpSp>
          <p:nvGrpSpPr>
            <p:cNvPr id="20" name="Group 20"/>
            <p:cNvGrpSpPr/>
            <p:nvPr/>
          </p:nvGrpSpPr>
          <p:grpSpPr>
            <a:xfrm rot="5400000">
              <a:off x="1711871" y="829032"/>
              <a:ext cx="757792" cy="271318"/>
              <a:chOff x="0" y="0"/>
              <a:chExt cx="2067015" cy="74006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2067015" cy="740069"/>
              </a:xfrm>
              <a:custGeom>
                <a:avLst/>
                <a:gdLst/>
                <a:ahLst/>
                <a:cxnLst/>
                <a:rect l="l" t="t" r="r" b="b"/>
                <a:pathLst>
                  <a:path w="2067015" h="740069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DC2626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-152400"/>
              <a:ext cx="4181534" cy="76425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raw</a:t>
              </a:r>
            </a:p>
            <a:p>
              <a:pPr algn="ctr">
                <a:lnSpc>
                  <a:spcPts val="4158"/>
                </a:lnSpc>
              </a:pPr>
              <a:endParaRPr lang="en-US" sz="25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preprocessing.ipynb</a:t>
              </a:r>
            </a:p>
            <a:p>
              <a:pPr algn="ctr">
                <a:lnSpc>
                  <a:spcPts val="4158"/>
                </a:lnSpc>
              </a:pPr>
              <a:endParaRPr lang="en-US" sz="25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processed</a:t>
              </a:r>
            </a:p>
            <a:p>
              <a:pPr algn="ctr">
                <a:lnSpc>
                  <a:spcPts val="4158"/>
                </a:lnSpc>
              </a:pPr>
              <a:endParaRPr lang="en-US" sz="25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automl.py</a:t>
              </a:r>
            </a:p>
            <a:p>
              <a:pPr algn="ctr">
                <a:lnSpc>
                  <a:spcPts val="4158"/>
                </a:lnSpc>
              </a:pPr>
              <a:endParaRPr lang="en-US" sz="25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results</a:t>
              </a:r>
            </a:p>
            <a:p>
              <a:pPr algn="ctr">
                <a:lnSpc>
                  <a:spcPts val="4158"/>
                </a:lnSpc>
              </a:pPr>
              <a:endParaRPr lang="en-US" sz="2599" i="1">
                <a:solidFill>
                  <a:srgbClr val="475569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endParaRPr>
            </a:p>
            <a:p>
              <a:pPr algn="ctr">
                <a:lnSpc>
                  <a:spcPts val="4158"/>
                </a:lnSpc>
              </a:pPr>
              <a:r>
                <a:rPr lang="en-US" sz="2599" i="1">
                  <a:solidFill>
                    <a:srgbClr val="475569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compare_results.ipynb</a:t>
              </a:r>
            </a:p>
          </p:txBody>
        </p:sp>
        <p:grpSp>
          <p:nvGrpSpPr>
            <p:cNvPr id="23" name="Group 23"/>
            <p:cNvGrpSpPr/>
            <p:nvPr/>
          </p:nvGrpSpPr>
          <p:grpSpPr>
            <a:xfrm rot="5400000">
              <a:off x="1711871" y="2183724"/>
              <a:ext cx="757792" cy="271318"/>
              <a:chOff x="0" y="0"/>
              <a:chExt cx="2067015" cy="740069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2067015" cy="740069"/>
              </a:xfrm>
              <a:custGeom>
                <a:avLst/>
                <a:gdLst/>
                <a:ahLst/>
                <a:cxnLst/>
                <a:rect l="l" t="t" r="r" b="b"/>
                <a:pathLst>
                  <a:path w="2067015" h="740069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FF9F59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 rot="5400000">
              <a:off x="1711871" y="3560240"/>
              <a:ext cx="757792" cy="271318"/>
              <a:chOff x="0" y="0"/>
              <a:chExt cx="2067015" cy="740069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2067015" cy="740069"/>
              </a:xfrm>
              <a:custGeom>
                <a:avLst/>
                <a:gdLst/>
                <a:ahLst/>
                <a:cxnLst/>
                <a:rect l="l" t="t" r="r" b="b"/>
                <a:pathLst>
                  <a:path w="2067015" h="740069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FF9F59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5400000">
              <a:off x="1711871" y="5003832"/>
              <a:ext cx="757792" cy="271318"/>
              <a:chOff x="0" y="0"/>
              <a:chExt cx="2067015" cy="740069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2067015" cy="740069"/>
              </a:xfrm>
              <a:custGeom>
                <a:avLst/>
                <a:gdLst/>
                <a:ahLst/>
                <a:cxnLst/>
                <a:rect l="l" t="t" r="r" b="b"/>
                <a:pathLst>
                  <a:path w="2067015" h="740069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16A34A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 rot="5400000">
              <a:off x="1711871" y="6383924"/>
              <a:ext cx="757792" cy="271318"/>
              <a:chOff x="0" y="0"/>
              <a:chExt cx="2067015" cy="740069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2067015" cy="740069"/>
              </a:xfrm>
              <a:custGeom>
                <a:avLst/>
                <a:gdLst/>
                <a:ahLst/>
                <a:cxnLst/>
                <a:rect l="l" t="t" r="r" b="b"/>
                <a:pathLst>
                  <a:path w="2067015" h="740069">
                    <a:moveTo>
                      <a:pt x="1492975" y="0"/>
                    </a:moveTo>
                    <a:lnTo>
                      <a:pt x="1245325" y="0"/>
                    </a:lnTo>
                    <a:lnTo>
                      <a:pt x="1722845" y="308430"/>
                    </a:lnTo>
                    <a:lnTo>
                      <a:pt x="0" y="308430"/>
                    </a:lnTo>
                    <a:lnTo>
                      <a:pt x="0" y="431639"/>
                    </a:lnTo>
                    <a:lnTo>
                      <a:pt x="1722845" y="431639"/>
                    </a:lnTo>
                    <a:lnTo>
                      <a:pt x="1245325" y="740069"/>
                    </a:lnTo>
                    <a:lnTo>
                      <a:pt x="1492975" y="740069"/>
                    </a:lnTo>
                    <a:lnTo>
                      <a:pt x="2067015" y="369627"/>
                    </a:lnTo>
                    <a:close/>
                  </a:path>
                </a:pathLst>
              </a:custGeom>
              <a:solidFill>
                <a:srgbClr val="16A34A"/>
              </a:solidFill>
            </p:spPr>
            <p:txBody>
              <a:bodyPr/>
              <a:lstStyle/>
              <a:p>
                <a:endParaRPr lang="es-ES"/>
              </a:p>
            </p:txBody>
          </p:sp>
        </p:grpSp>
      </p:grpSp>
      <p:grpSp>
        <p:nvGrpSpPr>
          <p:cNvPr id="31" name="Group 31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8362950" y="1702258"/>
            <a:ext cx="8753987" cy="6981305"/>
          </a:xfrm>
          <a:custGeom>
            <a:avLst/>
            <a:gdLst/>
            <a:ahLst/>
            <a:cxnLst/>
            <a:rect l="l" t="t" r="r" b="b"/>
            <a:pathLst>
              <a:path w="8753987" h="6981305">
                <a:moveTo>
                  <a:pt x="0" y="0"/>
                </a:moveTo>
                <a:lnTo>
                  <a:pt x="8753987" y="0"/>
                </a:lnTo>
                <a:lnTo>
                  <a:pt x="8753987" y="6981305"/>
                </a:lnTo>
                <a:lnTo>
                  <a:pt x="0" y="69813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4" name="TextBox 14"/>
          <p:cNvSpPr txBox="1"/>
          <p:nvPr/>
        </p:nvSpPr>
        <p:spPr>
          <a:xfrm>
            <a:off x="8534528" y="8845488"/>
            <a:ext cx="8410831" cy="37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u="sng">
                <a:solidFill>
                  <a:srgbClr val="A6A6A6"/>
                </a:solidFill>
                <a:latin typeface="Calibri (MS)"/>
                <a:ea typeface="Calibri (MS)"/>
                <a:cs typeface="Calibri (MS)"/>
                <a:sym typeface="Calibri (MS)"/>
                <a:hlinkClick r:id="rId5" tooltip="https://www.cs.us.es/~fsancho/Blog/posts/Simulated_Annealing_in_NetLogo.md"/>
              </a:rPr>
              <a:t>https://www.cs.us.es/~fsancho/Blog/posts/Simulated_Annealing_in_NetLogo.md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6355" y="8493063"/>
            <a:ext cx="5902074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A6A6A6"/>
                </a:solidFill>
                <a:latin typeface="Calibri (MS)"/>
                <a:ea typeface="Calibri (MS)"/>
                <a:cs typeface="Calibri (MS)"/>
                <a:sym typeface="Calibri (MS)"/>
              </a:rPr>
              <a:t>https://www.researchgate.net/figure/The-pseudo-code-of-simulated-annealing-algorithm_fig2_309537833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316355" y="1702258"/>
            <a:ext cx="5912799" cy="6581255"/>
            <a:chOff x="0" y="0"/>
            <a:chExt cx="7883732" cy="8775006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7883732" cy="8775006"/>
              <a:chOff x="0" y="0"/>
              <a:chExt cx="1282856" cy="142788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82856" cy="1427886"/>
              </a:xfrm>
              <a:custGeom>
                <a:avLst/>
                <a:gdLst/>
                <a:ahLst/>
                <a:cxnLst/>
                <a:rect l="l" t="t" r="r" b="b"/>
                <a:pathLst>
                  <a:path w="1282856" h="1427886">
                    <a:moveTo>
                      <a:pt x="66777" y="0"/>
                    </a:moveTo>
                    <a:lnTo>
                      <a:pt x="1216079" y="0"/>
                    </a:lnTo>
                    <a:cubicBezTo>
                      <a:pt x="1252959" y="0"/>
                      <a:pt x="1282856" y="29897"/>
                      <a:pt x="1282856" y="66777"/>
                    </a:cubicBezTo>
                    <a:lnTo>
                      <a:pt x="1282856" y="1361109"/>
                    </a:lnTo>
                    <a:cubicBezTo>
                      <a:pt x="1282856" y="1397989"/>
                      <a:pt x="1252959" y="1427886"/>
                      <a:pt x="1216079" y="1427886"/>
                    </a:cubicBezTo>
                    <a:lnTo>
                      <a:pt x="66777" y="1427886"/>
                    </a:lnTo>
                    <a:cubicBezTo>
                      <a:pt x="29897" y="1427886"/>
                      <a:pt x="0" y="1397989"/>
                      <a:pt x="0" y="1361109"/>
                    </a:cubicBezTo>
                    <a:lnTo>
                      <a:pt x="0" y="66777"/>
                    </a:lnTo>
                    <a:cubicBezTo>
                      <a:pt x="0" y="29897"/>
                      <a:pt x="29897" y="0"/>
                      <a:pt x="6677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-152400"/>
                <a:ext cx="1282856" cy="1580286"/>
              </a:xfrm>
              <a:prstGeom prst="rect">
                <a:avLst/>
              </a:prstGeom>
            </p:spPr>
            <p:txBody>
              <a:bodyPr lIns="61667" tIns="61667" rIns="61667" bIns="61667" rtlCol="0" anchor="ctr"/>
              <a:lstStyle/>
              <a:p>
                <a:pPr algn="ctr">
                  <a:lnSpc>
                    <a:spcPts val="4158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>
              <a:off x="523325" y="487635"/>
              <a:ext cx="6930956" cy="7953903"/>
            </a:xfrm>
            <a:custGeom>
              <a:avLst/>
              <a:gdLst/>
              <a:ahLst/>
              <a:cxnLst/>
              <a:rect l="l" t="t" r="r" b="b"/>
              <a:pathLst>
                <a:path w="6930956" h="7953903">
                  <a:moveTo>
                    <a:pt x="0" y="0"/>
                  </a:moveTo>
                  <a:lnTo>
                    <a:pt x="6930956" y="0"/>
                  </a:lnTo>
                  <a:lnTo>
                    <a:pt x="6930956" y="7953903"/>
                  </a:lnTo>
                  <a:lnTo>
                    <a:pt x="0" y="79539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00" t="-1776" r="-47450" b="-275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1760365" y="6917871"/>
              <a:ext cx="4730553" cy="915014"/>
            </a:xfrm>
            <a:custGeom>
              <a:avLst/>
              <a:gdLst/>
              <a:ahLst/>
              <a:cxnLst/>
              <a:rect l="l" t="t" r="r" b="b"/>
              <a:pathLst>
                <a:path w="4730553" h="915014">
                  <a:moveTo>
                    <a:pt x="0" y="0"/>
                  </a:moveTo>
                  <a:lnTo>
                    <a:pt x="4730554" y="0"/>
                  </a:lnTo>
                  <a:lnTo>
                    <a:pt x="4730554" y="915015"/>
                  </a:lnTo>
                  <a:lnTo>
                    <a:pt x="0" y="9150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37" t="-907624" r="-113965" b="-11684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3677560" y="1691305"/>
              <a:ext cx="448082" cy="614870"/>
            </a:xfrm>
            <a:custGeom>
              <a:avLst/>
              <a:gdLst/>
              <a:ahLst/>
              <a:cxnLst/>
              <a:rect l="l" t="t" r="r" b="b"/>
              <a:pathLst>
                <a:path w="448082" h="614870">
                  <a:moveTo>
                    <a:pt x="0" y="0"/>
                  </a:moveTo>
                  <a:lnTo>
                    <a:pt x="448082" y="0"/>
                  </a:lnTo>
                  <a:lnTo>
                    <a:pt x="448082" y="614870"/>
                  </a:lnTo>
                  <a:lnTo>
                    <a:pt x="0" y="614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9303" t="-321298" r="-2146950" b="-125207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636795" y="7839103"/>
              <a:ext cx="4730553" cy="602435"/>
            </a:xfrm>
            <a:custGeom>
              <a:avLst/>
              <a:gdLst/>
              <a:ahLst/>
              <a:cxnLst/>
              <a:rect l="l" t="t" r="r" b="b"/>
              <a:pathLst>
                <a:path w="4730553" h="602435">
                  <a:moveTo>
                    <a:pt x="0" y="0"/>
                  </a:moveTo>
                  <a:lnTo>
                    <a:pt x="4730553" y="0"/>
                  </a:lnTo>
                  <a:lnTo>
                    <a:pt x="4730553" y="602435"/>
                  </a:lnTo>
                  <a:lnTo>
                    <a:pt x="0" y="6024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537" t="-1588574" r="-113965" b="-1934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636795" y="2427802"/>
              <a:ext cx="6817486" cy="5179034"/>
            </a:xfrm>
            <a:custGeom>
              <a:avLst/>
              <a:gdLst/>
              <a:ahLst/>
              <a:cxnLst/>
              <a:rect l="l" t="t" r="r" b="b"/>
              <a:pathLst>
                <a:path w="6817486" h="5179034">
                  <a:moveTo>
                    <a:pt x="0" y="0"/>
                  </a:moveTo>
                  <a:lnTo>
                    <a:pt x="6817486" y="0"/>
                  </a:lnTo>
                  <a:lnTo>
                    <a:pt x="6817486" y="5179034"/>
                  </a:lnTo>
                  <a:lnTo>
                    <a:pt x="0" y="51790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85" t="-203624" r="-251487" b="-16220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25"/>
            <p:cNvSpPr/>
            <p:nvPr/>
          </p:nvSpPr>
          <p:spPr>
            <a:xfrm rot="-10800000">
              <a:off x="683045" y="7224233"/>
              <a:ext cx="278124" cy="614870"/>
            </a:xfrm>
            <a:custGeom>
              <a:avLst/>
              <a:gdLst/>
              <a:ahLst/>
              <a:cxnLst/>
              <a:rect l="l" t="t" r="r" b="b"/>
              <a:pathLst>
                <a:path w="278124" h="614870">
                  <a:moveTo>
                    <a:pt x="0" y="0"/>
                  </a:moveTo>
                  <a:lnTo>
                    <a:pt x="278124" y="0"/>
                  </a:lnTo>
                  <a:lnTo>
                    <a:pt x="278124" y="614870"/>
                  </a:lnTo>
                  <a:lnTo>
                    <a:pt x="0" y="614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79432" t="-321298" r="-3520031" b="-1252078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025618" y="3023670"/>
              <a:ext cx="4598438" cy="3525752"/>
            </a:xfrm>
            <a:custGeom>
              <a:avLst/>
              <a:gdLst/>
              <a:ahLst/>
              <a:cxnLst/>
              <a:rect l="l" t="t" r="r" b="b"/>
              <a:pathLst>
                <a:path w="4598438" h="3525752">
                  <a:moveTo>
                    <a:pt x="0" y="0"/>
                  </a:moveTo>
                  <a:lnTo>
                    <a:pt x="4598438" y="0"/>
                  </a:lnTo>
                  <a:lnTo>
                    <a:pt x="4598438" y="3525751"/>
                  </a:lnTo>
                  <a:lnTo>
                    <a:pt x="0" y="35257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6904" t="-84885" r="-86847" b="-10694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101155" y="6602391"/>
              <a:ext cx="3639533" cy="589093"/>
            </a:xfrm>
            <a:custGeom>
              <a:avLst/>
              <a:gdLst/>
              <a:ahLst/>
              <a:cxnLst/>
              <a:rect l="l" t="t" r="r" b="b"/>
              <a:pathLst>
                <a:path w="3639533" h="589093">
                  <a:moveTo>
                    <a:pt x="0" y="0"/>
                  </a:moveTo>
                  <a:lnTo>
                    <a:pt x="3639533" y="0"/>
                  </a:lnTo>
                  <a:lnTo>
                    <a:pt x="3639533" y="589093"/>
                  </a:lnTo>
                  <a:lnTo>
                    <a:pt x="0" y="589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4167" t="-1196001" r="-125667" b="-185747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647934" y="2409790"/>
              <a:ext cx="6577732" cy="567629"/>
            </a:xfrm>
            <a:custGeom>
              <a:avLst/>
              <a:gdLst/>
              <a:ahLst/>
              <a:cxnLst/>
              <a:rect l="l" t="t" r="r" b="b"/>
              <a:pathLst>
                <a:path w="6577732" h="567629">
                  <a:moveTo>
                    <a:pt x="0" y="0"/>
                  </a:moveTo>
                  <a:lnTo>
                    <a:pt x="6577732" y="0"/>
                  </a:lnTo>
                  <a:lnTo>
                    <a:pt x="6577732" y="567629"/>
                  </a:lnTo>
                  <a:lnTo>
                    <a:pt x="0" y="5676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886" t="-436394" r="-53536" b="-1276249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2191666" y="3112105"/>
              <a:ext cx="84002" cy="196336"/>
            </a:xfrm>
            <a:custGeom>
              <a:avLst/>
              <a:gdLst/>
              <a:ahLst/>
              <a:cxnLst/>
              <a:rect l="l" t="t" r="r" b="b"/>
              <a:pathLst>
                <a:path w="84002" h="196336">
                  <a:moveTo>
                    <a:pt x="0" y="0"/>
                  </a:moveTo>
                  <a:lnTo>
                    <a:pt x="84002" y="0"/>
                  </a:lnTo>
                  <a:lnTo>
                    <a:pt x="84002" y="196336"/>
                  </a:lnTo>
                  <a:lnTo>
                    <a:pt x="0" y="1963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7337" t="-203624" r="-981423" b="-162200"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97280" y="5433395"/>
            <a:ext cx="5120640" cy="3150535"/>
            <a:chOff x="0" y="0"/>
            <a:chExt cx="6827520" cy="420071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63040" y="5766435"/>
            <a:ext cx="4389120" cy="537210"/>
            <a:chOff x="0" y="0"/>
            <a:chExt cx="5852160" cy="71628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97280" y="1746228"/>
            <a:ext cx="5120640" cy="3383280"/>
            <a:chOff x="0" y="0"/>
            <a:chExt cx="6827520" cy="45110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63040" y="2714927"/>
            <a:ext cx="4389120" cy="2170789"/>
            <a:chOff x="0" y="0"/>
            <a:chExt cx="5852160" cy="289438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52160" cy="2894385"/>
            </a:xfrm>
            <a:custGeom>
              <a:avLst/>
              <a:gdLst/>
              <a:ahLst/>
              <a:cxnLst/>
              <a:rect l="l" t="t" r="r" b="b"/>
              <a:pathLst>
                <a:path w="5852160" h="2894385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80992" r="-212500" b="-65237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63040" y="6458406"/>
            <a:ext cx="4389120" cy="1142089"/>
            <a:chOff x="0" y="0"/>
            <a:chExt cx="5852160" cy="15227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852160" cy="1522785"/>
            </a:xfrm>
            <a:custGeom>
              <a:avLst/>
              <a:gdLst/>
              <a:ahLst/>
              <a:cxnLst/>
              <a:rect l="l" t="t" r="r" b="b"/>
              <a:pathLst>
                <a:path w="5852160" h="1522785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3943" r="-212500" b="-21407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probabilistic choice on each iteration between change of models vs change of hyperparameters.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63040" y="2025317"/>
            <a:ext cx="4389120" cy="537210"/>
            <a:chOff x="0" y="0"/>
            <a:chExt cx="5852160" cy="71628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97280" y="5433395"/>
            <a:ext cx="5120640" cy="3150535"/>
            <a:chOff x="0" y="0"/>
            <a:chExt cx="6827520" cy="420071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63040" y="5766435"/>
            <a:ext cx="4389120" cy="537210"/>
            <a:chOff x="0" y="0"/>
            <a:chExt cx="5852160" cy="71628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97280" y="1746228"/>
            <a:ext cx="5120640" cy="3383280"/>
            <a:chOff x="0" y="0"/>
            <a:chExt cx="6827520" cy="45110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63040" y="2714927"/>
            <a:ext cx="4389120" cy="2170789"/>
            <a:chOff x="0" y="0"/>
            <a:chExt cx="5852160" cy="289438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52160" cy="2894385"/>
            </a:xfrm>
            <a:custGeom>
              <a:avLst/>
              <a:gdLst/>
              <a:ahLst/>
              <a:cxnLst/>
              <a:rect l="l" t="t" r="r" b="b"/>
              <a:pathLst>
                <a:path w="5852160" h="2894385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80992" r="-212500" b="-65237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63040" y="6458406"/>
            <a:ext cx="4389120" cy="1142089"/>
            <a:chOff x="0" y="0"/>
            <a:chExt cx="5852160" cy="15227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852160" cy="1522785"/>
            </a:xfrm>
            <a:custGeom>
              <a:avLst/>
              <a:gdLst/>
              <a:ahLst/>
              <a:cxnLst/>
              <a:rect l="l" t="t" r="r" b="b"/>
              <a:pathLst>
                <a:path w="5852160" h="1522785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3943" r="-212500" b="-21407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probabilistic choice on each iteration between change of models vs change of hyperparameters.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63040" y="2025317"/>
            <a:ext cx="4389120" cy="537210"/>
            <a:chOff x="0" y="0"/>
            <a:chExt cx="5852160" cy="71628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6766560" y="5433395"/>
            <a:ext cx="5120640" cy="3150535"/>
            <a:chOff x="0" y="0"/>
            <a:chExt cx="6827520" cy="420071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132320" y="5766435"/>
            <a:ext cx="4389120" cy="537210"/>
            <a:chOff x="0" y="0"/>
            <a:chExt cx="5852160" cy="71628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7132320" y="6458406"/>
            <a:ext cx="4389120" cy="799189"/>
            <a:chOff x="0" y="0"/>
            <a:chExt cx="5852160" cy="106558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852160" cy="1065585"/>
            </a:xfrm>
            <a:custGeom>
              <a:avLst/>
              <a:gdLst/>
              <a:ahLst/>
              <a:cxnLst/>
              <a:rect l="l" t="t" r="r" b="b"/>
              <a:pathLst>
                <a:path w="5852160" h="1065585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19994" r="-212500" b="-34882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Higher temperature factor for model changes.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6766560" y="1746228"/>
            <a:ext cx="5120640" cy="3383280"/>
            <a:chOff x="0" y="0"/>
            <a:chExt cx="6827520" cy="451104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7132320" y="2714927"/>
            <a:ext cx="4389120" cy="1827889"/>
            <a:chOff x="0" y="0"/>
            <a:chExt cx="5852160" cy="243718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852160" cy="2437185"/>
            </a:xfrm>
            <a:custGeom>
              <a:avLst/>
              <a:gdLst/>
              <a:ahLst/>
              <a:cxnLst/>
              <a:rect l="l" t="t" r="r" b="b"/>
              <a:pathLst>
                <a:path w="5852160" h="2437185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185" r="-212500" b="-96235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On the first iteration, each model’s initial configurations may yield high errors, making it hard to explore models that might have great potential when finely tuned.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132320" y="2025317"/>
            <a:ext cx="4389120" cy="537210"/>
            <a:chOff x="0" y="0"/>
            <a:chExt cx="5852160" cy="71628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97280" y="5433395"/>
            <a:ext cx="5120640" cy="3150535"/>
            <a:chOff x="0" y="0"/>
            <a:chExt cx="6827520" cy="420071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63040" y="5766435"/>
            <a:ext cx="4389120" cy="537210"/>
            <a:chOff x="0" y="0"/>
            <a:chExt cx="5852160" cy="71628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97280" y="1746228"/>
            <a:ext cx="5120640" cy="3383280"/>
            <a:chOff x="0" y="0"/>
            <a:chExt cx="6827520" cy="45110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63040" y="2714927"/>
            <a:ext cx="4389120" cy="2170789"/>
            <a:chOff x="0" y="0"/>
            <a:chExt cx="5852160" cy="289438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52160" cy="2894385"/>
            </a:xfrm>
            <a:custGeom>
              <a:avLst/>
              <a:gdLst/>
              <a:ahLst/>
              <a:cxnLst/>
              <a:rect l="l" t="t" r="r" b="b"/>
              <a:pathLst>
                <a:path w="5852160" h="2894385">
                  <a:moveTo>
                    <a:pt x="0" y="0"/>
                  </a:moveTo>
                  <a:lnTo>
                    <a:pt x="5852160" y="0"/>
                  </a:lnTo>
                  <a:lnTo>
                    <a:pt x="5852160" y="2894385"/>
                  </a:lnTo>
                  <a:lnTo>
                    <a:pt x="0" y="28943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80992" r="-212500" b="-65237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5852160" cy="29420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we consider all neighbor states equiprobable, the probability of a model being changed depends on how many possible hyperparameter neighbor states each specific model allows.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63040" y="6458406"/>
            <a:ext cx="4389120" cy="1142089"/>
            <a:chOff x="0" y="0"/>
            <a:chExt cx="5852160" cy="15227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852160" cy="1522785"/>
            </a:xfrm>
            <a:custGeom>
              <a:avLst/>
              <a:gdLst/>
              <a:ahLst/>
              <a:cxnLst/>
              <a:rect l="l" t="t" r="r" b="b"/>
              <a:pathLst>
                <a:path w="5852160" h="1522785">
                  <a:moveTo>
                    <a:pt x="0" y="0"/>
                  </a:moveTo>
                  <a:lnTo>
                    <a:pt x="5852160" y="0"/>
                  </a:lnTo>
                  <a:lnTo>
                    <a:pt x="5852160" y="1522785"/>
                  </a:lnTo>
                  <a:lnTo>
                    <a:pt x="0" y="15227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3943" r="-212500" b="-21407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5852160" cy="15704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Initial probabilistic choice on each iteration between change of models vs change of hyperparameters.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63040" y="2025317"/>
            <a:ext cx="4389120" cy="537210"/>
            <a:chOff x="0" y="0"/>
            <a:chExt cx="5852160" cy="71628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6766560" y="5433395"/>
            <a:ext cx="5120640" cy="3150535"/>
            <a:chOff x="0" y="0"/>
            <a:chExt cx="6827520" cy="420071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132320" y="5766435"/>
            <a:ext cx="4389120" cy="537210"/>
            <a:chOff x="0" y="0"/>
            <a:chExt cx="5852160" cy="71628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7132320" y="6458406"/>
            <a:ext cx="4389120" cy="799189"/>
            <a:chOff x="0" y="0"/>
            <a:chExt cx="5852160" cy="106558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852160" cy="1065585"/>
            </a:xfrm>
            <a:custGeom>
              <a:avLst/>
              <a:gdLst/>
              <a:ahLst/>
              <a:cxnLst/>
              <a:rect l="l" t="t" r="r" b="b"/>
              <a:pathLst>
                <a:path w="5852160" h="1065585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19994" r="-212500" b="-34882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Higher temperature factor for model changes.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6766560" y="1746228"/>
            <a:ext cx="5120640" cy="3383280"/>
            <a:chOff x="0" y="0"/>
            <a:chExt cx="6827520" cy="451104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>
                <a:alpha val="49804"/>
              </a:srgbClr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7132320" y="2714927"/>
            <a:ext cx="4389120" cy="1827889"/>
            <a:chOff x="0" y="0"/>
            <a:chExt cx="5852160" cy="243718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852160" cy="2437185"/>
            </a:xfrm>
            <a:custGeom>
              <a:avLst/>
              <a:gdLst/>
              <a:ahLst/>
              <a:cxnLst/>
              <a:rect l="l" t="t" r="r" b="b"/>
              <a:pathLst>
                <a:path w="5852160" h="2437185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185" r="-212500" b="-96235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>
                      <a:alpha val="49804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On the first iteration, each model’s initial configurations may yield high errors, making it hard to explore models that might have great potential when finely tuned.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132320" y="2025317"/>
            <a:ext cx="4389120" cy="537210"/>
            <a:chOff x="0" y="0"/>
            <a:chExt cx="5852160" cy="71628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>
                      <a:alpha val="49804"/>
                    </a:srgbClr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2435840" y="1760220"/>
            <a:ext cx="5120640" cy="3383280"/>
            <a:chOff x="0" y="0"/>
            <a:chExt cx="6827520" cy="451104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6827520" cy="4511040"/>
            </a:xfrm>
            <a:custGeom>
              <a:avLst/>
              <a:gdLst/>
              <a:ahLst/>
              <a:cxnLst/>
              <a:rect l="l" t="t" r="r" b="b"/>
              <a:pathLst>
                <a:path w="6827520" h="4511040">
                  <a:moveTo>
                    <a:pt x="0" y="0"/>
                  </a:moveTo>
                  <a:lnTo>
                    <a:pt x="6827520" y="0"/>
                  </a:lnTo>
                  <a:lnTo>
                    <a:pt x="68275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0F1B2D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2801600" y="2728919"/>
            <a:ext cx="4389120" cy="1827889"/>
            <a:chOff x="0" y="0"/>
            <a:chExt cx="5852160" cy="243718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5852160" cy="2437185"/>
            </a:xfrm>
            <a:custGeom>
              <a:avLst/>
              <a:gdLst/>
              <a:ahLst/>
              <a:cxnLst/>
              <a:rect l="l" t="t" r="r" b="b"/>
              <a:pathLst>
                <a:path w="5852160" h="2437185">
                  <a:moveTo>
                    <a:pt x="0" y="0"/>
                  </a:moveTo>
                  <a:lnTo>
                    <a:pt x="5852160" y="0"/>
                  </a:lnTo>
                  <a:lnTo>
                    <a:pt x="5852160" y="2437185"/>
                  </a:lnTo>
                  <a:lnTo>
                    <a:pt x="0" y="24371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6185" r="-212500" b="-96235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47625"/>
              <a:ext cx="5852160" cy="24848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Simulated annealing ends when the temperature is below T_min. If T decreases with iterations, we can’t control the time we run the algorithm for.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2801600" y="2039309"/>
            <a:ext cx="4389120" cy="537210"/>
            <a:chOff x="0" y="0"/>
            <a:chExt cx="5852160" cy="71628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Problem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2801600" y="6035040"/>
            <a:ext cx="4389120" cy="856568"/>
            <a:chOff x="0" y="0"/>
            <a:chExt cx="5852160" cy="114209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5852160" cy="1142091"/>
            </a:xfrm>
            <a:custGeom>
              <a:avLst/>
              <a:gdLst/>
              <a:ahLst/>
              <a:cxnLst/>
              <a:rect l="l" t="t" r="r" b="b"/>
              <a:pathLst>
                <a:path w="5852160" h="1142091">
                  <a:moveTo>
                    <a:pt x="0" y="0"/>
                  </a:moveTo>
                  <a:lnTo>
                    <a:pt x="5852160" y="0"/>
                  </a:lnTo>
                  <a:lnTo>
                    <a:pt x="5852160" y="1142091"/>
                  </a:lnTo>
                  <a:lnTo>
                    <a:pt x="0" y="1142091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2479" b="-37205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19050"/>
              <a:ext cx="5852160" cy="116114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Different temperature factor for model changes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2435840" y="5433395"/>
            <a:ext cx="5120640" cy="3150535"/>
            <a:chOff x="0" y="0"/>
            <a:chExt cx="6827520" cy="4200714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6827520" cy="4200714"/>
            </a:xfrm>
            <a:custGeom>
              <a:avLst/>
              <a:gdLst/>
              <a:ahLst/>
              <a:cxnLst/>
              <a:rect l="l" t="t" r="r" b="b"/>
              <a:pathLst>
                <a:path w="6827520" h="4200714">
                  <a:moveTo>
                    <a:pt x="0" y="0"/>
                  </a:moveTo>
                  <a:lnTo>
                    <a:pt x="6827520" y="0"/>
                  </a:lnTo>
                  <a:lnTo>
                    <a:pt x="6827520" y="4200714"/>
                  </a:lnTo>
                  <a:lnTo>
                    <a:pt x="0" y="42007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2801600" y="5766435"/>
            <a:ext cx="4389120" cy="537210"/>
            <a:chOff x="0" y="0"/>
            <a:chExt cx="5852160" cy="71628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5852160" cy="716280"/>
            </a:xfrm>
            <a:custGeom>
              <a:avLst/>
              <a:gdLst/>
              <a:ahLst/>
              <a:cxnLst/>
              <a:rect l="l" t="t" r="r" b="b"/>
              <a:pathLst>
                <a:path w="5852160" h="716280">
                  <a:moveTo>
                    <a:pt x="0" y="0"/>
                  </a:moveTo>
                  <a:lnTo>
                    <a:pt x="5852160" y="0"/>
                  </a:lnTo>
                  <a:lnTo>
                    <a:pt x="5852160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19050"/>
              <a:ext cx="5852160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Solution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2801600" y="6458406"/>
            <a:ext cx="4389120" cy="799189"/>
            <a:chOff x="0" y="0"/>
            <a:chExt cx="5852160" cy="1065585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5852160" cy="1065585"/>
            </a:xfrm>
            <a:custGeom>
              <a:avLst/>
              <a:gdLst/>
              <a:ahLst/>
              <a:cxnLst/>
              <a:rect l="l" t="t" r="r" b="b"/>
              <a:pathLst>
                <a:path w="5852160" h="1065585">
                  <a:moveTo>
                    <a:pt x="0" y="0"/>
                  </a:moveTo>
                  <a:lnTo>
                    <a:pt x="5852160" y="0"/>
                  </a:lnTo>
                  <a:lnTo>
                    <a:pt x="5852160" y="1065585"/>
                  </a:lnTo>
                  <a:lnTo>
                    <a:pt x="0" y="1065585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19994" r="-212500" b="-348826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47625"/>
              <a:ext cx="5852160" cy="11132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2760"/>
                </a:lnSpc>
              </a:pPr>
              <a:r>
                <a:rPr lang="en-US" sz="2300">
                  <a:solidFill>
                    <a:srgbClr val="0F1B2D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Temperature factor decreases with time.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9728"/>
            <a:chOff x="0" y="0"/>
            <a:chExt cx="24384000" cy="146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6304"/>
            </a:xfrm>
            <a:custGeom>
              <a:avLst/>
              <a:gdLst/>
              <a:ahLst/>
              <a:cxnLst/>
              <a:rect l="l" t="t" r="r" b="b"/>
              <a:pathLst>
                <a:path w="24384000" h="146304">
                  <a:moveTo>
                    <a:pt x="0" y="0"/>
                  </a:moveTo>
                  <a:lnTo>
                    <a:pt x="24384000" y="0"/>
                  </a:lnTo>
                  <a:lnTo>
                    <a:pt x="24384000" y="146304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rgbClr val="0D9488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97280" y="457200"/>
            <a:ext cx="16093440" cy="1005840"/>
            <a:chOff x="0" y="0"/>
            <a:chExt cx="21457920" cy="13411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457920" cy="1341120"/>
            </a:xfrm>
            <a:custGeom>
              <a:avLst/>
              <a:gdLst/>
              <a:ahLst/>
              <a:cxnLst/>
              <a:rect l="l" t="t" r="r" b="b"/>
              <a:pathLst>
                <a:path w="21457920" h="1341120">
                  <a:moveTo>
                    <a:pt x="0" y="0"/>
                  </a:moveTo>
                  <a:lnTo>
                    <a:pt x="21457920" y="0"/>
                  </a:lnTo>
                  <a:lnTo>
                    <a:pt x="21457920" y="1341120"/>
                  </a:lnTo>
                  <a:lnTo>
                    <a:pt x="0" y="1341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61760" b="-26176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1457920" cy="13411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759"/>
                </a:lnSpc>
              </a:pPr>
              <a:r>
                <a:rPr lang="en-US" sz="48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Simulated annealing, but with a twist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" y="9509760"/>
            <a:ext cx="12801600" cy="548640"/>
            <a:chOff x="0" y="0"/>
            <a:chExt cx="17068800" cy="731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068800" cy="731520"/>
            </a:xfrm>
            <a:custGeom>
              <a:avLst/>
              <a:gdLst/>
              <a:ahLst/>
              <a:cxnLst/>
              <a:rect l="l" t="t" r="r" b="b"/>
              <a:pathLst>
                <a:path w="17068800" h="731520">
                  <a:moveTo>
                    <a:pt x="0" y="0"/>
                  </a:moveTo>
                  <a:lnTo>
                    <a:pt x="17068800" y="0"/>
                  </a:lnTo>
                  <a:lnTo>
                    <a:pt x="17068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4650" b="-404650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0688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DNDS5019 • Machine Learning (Advanced)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824960" y="9509760"/>
            <a:ext cx="914400" cy="548640"/>
            <a:chOff x="0" y="0"/>
            <a:chExt cx="1219200" cy="731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19200" cy="731520"/>
            </a:xfrm>
            <a:custGeom>
              <a:avLst/>
              <a:gdLst/>
              <a:ahLst/>
              <a:cxnLst/>
              <a:rect l="l" t="t" r="r" b="b"/>
              <a:pathLst>
                <a:path w="1219200" h="731520">
                  <a:moveTo>
                    <a:pt x="0" y="0"/>
                  </a:moveTo>
                  <a:lnTo>
                    <a:pt x="1219200" y="0"/>
                  </a:lnTo>
                  <a:lnTo>
                    <a:pt x="12192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26982" r="-26982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219200" cy="7600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920"/>
                </a:lnSpc>
              </a:pPr>
              <a:r>
                <a:rPr lang="en-US" sz="1600">
                  <a:solidFill>
                    <a:srgbClr val="94A3B8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097280" y="2530266"/>
            <a:ext cx="11620605" cy="6623745"/>
          </a:xfrm>
          <a:custGeom>
            <a:avLst/>
            <a:gdLst/>
            <a:ahLst/>
            <a:cxnLst/>
            <a:rect l="l" t="t" r="r" b="b"/>
            <a:pathLst>
              <a:path w="11620605" h="6623745">
                <a:moveTo>
                  <a:pt x="0" y="0"/>
                </a:moveTo>
                <a:lnTo>
                  <a:pt x="11620605" y="0"/>
                </a:lnTo>
                <a:lnTo>
                  <a:pt x="11620605" y="6623745"/>
                </a:lnTo>
                <a:lnTo>
                  <a:pt x="0" y="66237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14" name="Group 14"/>
          <p:cNvGrpSpPr/>
          <p:nvPr/>
        </p:nvGrpSpPr>
        <p:grpSpPr>
          <a:xfrm>
            <a:off x="2166815" y="1834515"/>
            <a:ext cx="8855034" cy="568505"/>
            <a:chOff x="0" y="0"/>
            <a:chExt cx="11156769" cy="71628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156769" cy="716280"/>
            </a:xfrm>
            <a:custGeom>
              <a:avLst/>
              <a:gdLst/>
              <a:ahLst/>
              <a:cxnLst/>
              <a:rect l="l" t="t" r="r" b="b"/>
              <a:pathLst>
                <a:path w="11156769" h="716280">
                  <a:moveTo>
                    <a:pt x="0" y="0"/>
                  </a:moveTo>
                  <a:lnTo>
                    <a:pt x="11156769" y="0"/>
                  </a:lnTo>
                  <a:lnTo>
                    <a:pt x="11156769" y="716280"/>
                  </a:lnTo>
                  <a:lnTo>
                    <a:pt x="0" y="716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99622" r="47546" b="-118771"/>
              </a:stretch>
            </a:blip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11156769" cy="73533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000"/>
                </a:lnSpc>
              </a:pPr>
              <a:r>
                <a:rPr lang="en-US" sz="2500" b="1">
                  <a:solidFill>
                    <a:srgbClr val="0F1B2D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Core idea of our simulated annealing algorithm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101140" y="3392379"/>
            <a:ext cx="7717694" cy="1336010"/>
            <a:chOff x="0" y="0"/>
            <a:chExt cx="763773" cy="13221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63773" cy="86722"/>
            </a:xfrm>
            <a:custGeom>
              <a:avLst/>
              <a:gdLst/>
              <a:ahLst/>
              <a:cxnLst/>
              <a:rect l="l" t="t" r="r" b="b"/>
              <a:pathLst>
                <a:path w="763773" h="86722">
                  <a:moveTo>
                    <a:pt x="21066" y="0"/>
                  </a:moveTo>
                  <a:lnTo>
                    <a:pt x="742707" y="0"/>
                  </a:lnTo>
                  <a:cubicBezTo>
                    <a:pt x="754342" y="0"/>
                    <a:pt x="763773" y="9432"/>
                    <a:pt x="763773" y="21066"/>
                  </a:cubicBezTo>
                  <a:lnTo>
                    <a:pt x="763773" y="65656"/>
                  </a:lnTo>
                  <a:cubicBezTo>
                    <a:pt x="763773" y="71243"/>
                    <a:pt x="761554" y="76601"/>
                    <a:pt x="757603" y="80552"/>
                  </a:cubicBezTo>
                  <a:cubicBezTo>
                    <a:pt x="753653" y="84503"/>
                    <a:pt x="748294" y="86722"/>
                    <a:pt x="742707" y="86722"/>
                  </a:cubicBezTo>
                  <a:lnTo>
                    <a:pt x="21066" y="86722"/>
                  </a:lnTo>
                  <a:cubicBezTo>
                    <a:pt x="15479" y="86722"/>
                    <a:pt x="10121" y="84503"/>
                    <a:pt x="6170" y="80552"/>
                  </a:cubicBezTo>
                  <a:cubicBezTo>
                    <a:pt x="2219" y="76601"/>
                    <a:pt x="0" y="71243"/>
                    <a:pt x="0" y="65656"/>
                  </a:cubicBezTo>
                  <a:lnTo>
                    <a:pt x="0" y="21066"/>
                  </a:lnTo>
                  <a:cubicBezTo>
                    <a:pt x="0" y="15479"/>
                    <a:pt x="2219" y="10121"/>
                    <a:pt x="6170" y="6170"/>
                  </a:cubicBezTo>
                  <a:cubicBezTo>
                    <a:pt x="10121" y="2219"/>
                    <a:pt x="15479" y="0"/>
                    <a:pt x="21066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A6A6A6"/>
              </a:solidFill>
              <a:prstDash val="solid"/>
              <a:rou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7395"/>
              <a:ext cx="763773" cy="12482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2039"/>
                </a:lnSpc>
              </a:pPr>
              <a:r>
                <a:rPr lang="en-US" sz="1699" i="1" dirty="0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Probabilistic choice between change of models vs change of hyperparameters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 rot="-10800000">
            <a:off x="7265822" y="3678146"/>
            <a:ext cx="601453" cy="215343"/>
            <a:chOff x="0" y="0"/>
            <a:chExt cx="2067015" cy="74006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67015" cy="740069"/>
            </a:xfrm>
            <a:custGeom>
              <a:avLst/>
              <a:gdLst/>
              <a:ahLst/>
              <a:cxnLst/>
              <a:rect l="l" t="t" r="r" b="b"/>
              <a:pathLst>
                <a:path w="2067015" h="740069">
                  <a:moveTo>
                    <a:pt x="1492975" y="0"/>
                  </a:moveTo>
                  <a:lnTo>
                    <a:pt x="1245325" y="0"/>
                  </a:lnTo>
                  <a:lnTo>
                    <a:pt x="1722845" y="308430"/>
                  </a:lnTo>
                  <a:lnTo>
                    <a:pt x="0" y="308430"/>
                  </a:lnTo>
                  <a:lnTo>
                    <a:pt x="0" y="431639"/>
                  </a:lnTo>
                  <a:lnTo>
                    <a:pt x="1722845" y="431639"/>
                  </a:lnTo>
                  <a:lnTo>
                    <a:pt x="1245325" y="740069"/>
                  </a:lnTo>
                  <a:lnTo>
                    <a:pt x="1492975" y="740069"/>
                  </a:lnTo>
                  <a:lnTo>
                    <a:pt x="2067015" y="3696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853431" y="7534587"/>
            <a:ext cx="10337289" cy="1606479"/>
            <a:chOff x="0" y="-21218"/>
            <a:chExt cx="1023019" cy="15898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23019" cy="120883"/>
            </a:xfrm>
            <a:custGeom>
              <a:avLst/>
              <a:gdLst/>
              <a:ahLst/>
              <a:cxnLst/>
              <a:rect l="l" t="t" r="r" b="b"/>
              <a:pathLst>
                <a:path w="1023019" h="120883">
                  <a:moveTo>
                    <a:pt x="15728" y="0"/>
                  </a:moveTo>
                  <a:lnTo>
                    <a:pt x="1007291" y="0"/>
                  </a:lnTo>
                  <a:cubicBezTo>
                    <a:pt x="1015977" y="0"/>
                    <a:pt x="1023019" y="7041"/>
                    <a:pt x="1023019" y="15728"/>
                  </a:cubicBezTo>
                  <a:lnTo>
                    <a:pt x="1023019" y="105156"/>
                  </a:lnTo>
                  <a:cubicBezTo>
                    <a:pt x="1023019" y="113842"/>
                    <a:pt x="1015977" y="120883"/>
                    <a:pt x="1007291" y="120883"/>
                  </a:cubicBezTo>
                  <a:lnTo>
                    <a:pt x="15728" y="120883"/>
                  </a:lnTo>
                  <a:cubicBezTo>
                    <a:pt x="11556" y="120883"/>
                    <a:pt x="7556" y="119226"/>
                    <a:pt x="4606" y="116277"/>
                  </a:cubicBezTo>
                  <a:cubicBezTo>
                    <a:pt x="1657" y="113327"/>
                    <a:pt x="0" y="109327"/>
                    <a:pt x="0" y="105156"/>
                  </a:cubicBezTo>
                  <a:lnTo>
                    <a:pt x="0" y="15728"/>
                  </a:lnTo>
                  <a:cubicBezTo>
                    <a:pt x="0" y="7041"/>
                    <a:pt x="7041" y="0"/>
                    <a:pt x="15728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A6A6A6"/>
              </a:solidFill>
              <a:prstDash val="solid"/>
              <a:rou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21218"/>
              <a:ext cx="1023019" cy="1589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039"/>
                </a:lnSpc>
              </a:pPr>
              <a:r>
                <a:rPr lang="en-US" sz="1699" i="1" dirty="0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   Decreases</a:t>
              </a:r>
            </a:p>
            <a:p>
              <a:pPr algn="l">
                <a:lnSpc>
                  <a:spcPts val="2039"/>
                </a:lnSpc>
              </a:pPr>
              <a:r>
                <a:rPr lang="en-US" sz="1699" i="1" dirty="0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   with time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 rot="10031862">
            <a:off x="6141206" y="8691173"/>
            <a:ext cx="601453" cy="215343"/>
            <a:chOff x="0" y="0"/>
            <a:chExt cx="2067015" cy="74006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67015" cy="740069"/>
            </a:xfrm>
            <a:custGeom>
              <a:avLst/>
              <a:gdLst/>
              <a:ahLst/>
              <a:cxnLst/>
              <a:rect l="l" t="t" r="r" b="b"/>
              <a:pathLst>
                <a:path w="2067015" h="740069">
                  <a:moveTo>
                    <a:pt x="1492975" y="0"/>
                  </a:moveTo>
                  <a:lnTo>
                    <a:pt x="1245325" y="0"/>
                  </a:lnTo>
                  <a:lnTo>
                    <a:pt x="1722845" y="308430"/>
                  </a:lnTo>
                  <a:lnTo>
                    <a:pt x="0" y="308430"/>
                  </a:lnTo>
                  <a:lnTo>
                    <a:pt x="0" y="431639"/>
                  </a:lnTo>
                  <a:lnTo>
                    <a:pt x="1722845" y="431639"/>
                  </a:lnTo>
                  <a:lnTo>
                    <a:pt x="1245325" y="740069"/>
                  </a:lnTo>
                  <a:lnTo>
                    <a:pt x="1492975" y="740069"/>
                  </a:lnTo>
                  <a:lnTo>
                    <a:pt x="2067015" y="3696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7" name="Freeform 27"/>
          <p:cNvSpPr/>
          <p:nvPr/>
        </p:nvSpPr>
        <p:spPr>
          <a:xfrm>
            <a:off x="9300529" y="3830531"/>
            <a:ext cx="5318915" cy="338067"/>
          </a:xfrm>
          <a:custGeom>
            <a:avLst/>
            <a:gdLst/>
            <a:ahLst/>
            <a:cxnLst/>
            <a:rect l="l" t="t" r="r" b="b"/>
            <a:pathLst>
              <a:path w="5318915" h="338067">
                <a:moveTo>
                  <a:pt x="0" y="0"/>
                </a:moveTo>
                <a:lnTo>
                  <a:pt x="5318915" y="0"/>
                </a:lnTo>
                <a:lnTo>
                  <a:pt x="5318915" y="338066"/>
                </a:lnTo>
                <a:lnTo>
                  <a:pt x="0" y="3380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8" name="Freeform 28"/>
          <p:cNvSpPr/>
          <p:nvPr/>
        </p:nvSpPr>
        <p:spPr>
          <a:xfrm>
            <a:off x="8228075" y="7871202"/>
            <a:ext cx="8684992" cy="977062"/>
          </a:xfrm>
          <a:custGeom>
            <a:avLst/>
            <a:gdLst/>
            <a:ahLst/>
            <a:cxnLst/>
            <a:rect l="l" t="t" r="r" b="b"/>
            <a:pathLst>
              <a:path w="8684992" h="977062">
                <a:moveTo>
                  <a:pt x="0" y="0"/>
                </a:moveTo>
                <a:lnTo>
                  <a:pt x="8684992" y="0"/>
                </a:lnTo>
                <a:lnTo>
                  <a:pt x="8684992" y="977061"/>
                </a:lnTo>
                <a:lnTo>
                  <a:pt x="0" y="9770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9" name="Freeform 29"/>
          <p:cNvSpPr/>
          <p:nvPr/>
        </p:nvSpPr>
        <p:spPr>
          <a:xfrm>
            <a:off x="1192530" y="1742948"/>
            <a:ext cx="787391" cy="558063"/>
          </a:xfrm>
          <a:custGeom>
            <a:avLst/>
            <a:gdLst/>
            <a:ahLst/>
            <a:cxnLst/>
            <a:rect l="l" t="t" r="r" b="b"/>
            <a:pathLst>
              <a:path w="787391" h="558063">
                <a:moveTo>
                  <a:pt x="0" y="0"/>
                </a:moveTo>
                <a:lnTo>
                  <a:pt x="787391" y="0"/>
                </a:lnTo>
                <a:lnTo>
                  <a:pt x="787391" y="558063"/>
                </a:lnTo>
                <a:lnTo>
                  <a:pt x="0" y="5580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1465</Words>
  <Application>Microsoft Office PowerPoint</Application>
  <PresentationFormat>Personalizado</PresentationFormat>
  <Paragraphs>354</Paragraphs>
  <Slides>22</Slides>
  <Notes>22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0" baseType="lpstr">
      <vt:lpstr>Calibri (MS)</vt:lpstr>
      <vt:lpstr>Georgia Bold</vt:lpstr>
      <vt:lpstr>Calibri</vt:lpstr>
      <vt:lpstr>Arial</vt:lpstr>
      <vt:lpstr>Calibri (MS) Italics</vt:lpstr>
      <vt:lpstr>Calibri (MS) Bold Italics</vt:lpstr>
      <vt:lpstr>Calibri (MS)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1 - Adv ML</dc:title>
  <cp:lastModifiedBy>David Diestre Rubio</cp:lastModifiedBy>
  <cp:revision>2</cp:revision>
  <dcterms:created xsi:type="dcterms:W3CDTF">2006-08-16T00:00:00Z</dcterms:created>
  <dcterms:modified xsi:type="dcterms:W3CDTF">2026-03-01T21:42:46Z</dcterms:modified>
  <dc:identifier>DAHCtnl87lQ</dc:identifier>
</cp:coreProperties>
</file>

<file path=docProps/thumbnail.jpeg>
</file>